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0" r:id="rId1"/>
  </p:sldMasterIdLst>
  <p:notesMasterIdLst>
    <p:notesMasterId r:id="rId39"/>
  </p:notesMasterIdLst>
  <p:sldIdLst>
    <p:sldId id="256" r:id="rId2"/>
    <p:sldId id="321" r:id="rId3"/>
    <p:sldId id="359" r:id="rId4"/>
    <p:sldId id="360" r:id="rId5"/>
    <p:sldId id="362" r:id="rId6"/>
    <p:sldId id="363" r:id="rId7"/>
    <p:sldId id="361" r:id="rId8"/>
    <p:sldId id="264" r:id="rId9"/>
    <p:sldId id="358" r:id="rId10"/>
    <p:sldId id="271" r:id="rId11"/>
    <p:sldId id="338" r:id="rId12"/>
    <p:sldId id="352" r:id="rId13"/>
    <p:sldId id="343" r:id="rId14"/>
    <p:sldId id="344" r:id="rId15"/>
    <p:sldId id="345" r:id="rId16"/>
    <p:sldId id="346" r:id="rId17"/>
    <p:sldId id="319" r:id="rId18"/>
    <p:sldId id="260" r:id="rId19"/>
    <p:sldId id="268" r:id="rId20"/>
    <p:sldId id="348" r:id="rId21"/>
    <p:sldId id="329" r:id="rId22"/>
    <p:sldId id="335" r:id="rId23"/>
    <p:sldId id="349" r:id="rId24"/>
    <p:sldId id="330" r:id="rId25"/>
    <p:sldId id="336" r:id="rId26"/>
    <p:sldId id="350" r:id="rId27"/>
    <p:sldId id="331" r:id="rId28"/>
    <p:sldId id="337" r:id="rId29"/>
    <p:sldId id="351" r:id="rId30"/>
    <p:sldId id="341" r:id="rId31"/>
    <p:sldId id="356" r:id="rId32"/>
    <p:sldId id="365" r:id="rId33"/>
    <p:sldId id="366" r:id="rId34"/>
    <p:sldId id="367" r:id="rId35"/>
    <p:sldId id="364" r:id="rId36"/>
    <p:sldId id="357" r:id="rId37"/>
    <p:sldId id="266" r:id="rId3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55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933FDBF-C26C-45BE-B4A4-0743B51B5BFF}">
  <a:tblStyle styleId="{9933FDBF-C26C-45BE-B4A4-0743B51B5B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8C5BD02-C2F8-4206-BD60-FCF2CB8C2F1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77"/>
      </p:cViewPr>
      <p:guideLst>
        <p:guide orient="horz" pos="55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363d5176cb_0_17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1363d5176cb_0_17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363d5176cb_0_17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1363d5176cb_0_17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3611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363d5176cb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363d5176cb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90999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363d5176cb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363d5176cb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92946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363d5176cb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363d5176cb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17095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363d5176cb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363d5176cb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33361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363d5176cb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363d5176cb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47870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363d5176cb_0_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363d5176cb_0_8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12499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003bd6ff0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003bd6ff0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363d5176cb_0_9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363d5176cb_0_9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363d5176cb_0_17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1363d5176cb_0_17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485055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363d5176cb_0_9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363d5176cb_0_9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5876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003bd6ff0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003bd6ff0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60900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363d5176cb_0_9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363d5176cb_0_9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73611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363d5176cb_0_9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363d5176cb_0_9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24673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003bd6ff0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003bd6ff0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09729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363d5176cb_0_9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363d5176cb_0_9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27233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363d5176cb_0_9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363d5176cb_0_9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63510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003bd6ff0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003bd6ff0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04100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363d5176cb_0_9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363d5176cb_0_9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15045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363d5176cb_0_9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363d5176cb_0_9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5708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363d5176cb_0_17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1363d5176cb_0_17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83500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363d5176cb_0_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363d5176cb_0_8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06266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363d5176cb_0_9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363d5176cb_0_9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71795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363d5176cb_0_9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363d5176cb_0_9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98667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363d5176cb_0_9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363d5176cb_0_9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17379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363d5176cb_0_9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363d5176cb_0_9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2872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363d5176cb_0_9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363d5176cb_0_9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23488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363d5176cb_0_9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363d5176cb_0_9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62615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363d5176cb_0_8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363d5176cb_0_8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363d5176cb_0_17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1363d5176cb_0_17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622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363d5176cb_0_17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1363d5176cb_0_17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6906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363d5176cb_0_17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1363d5176cb_0_17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9443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363d5176cb_0_17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1363d5176cb_0_17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8953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363d5176cb_0_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363d5176cb_0_8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363d5176cb_0_17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1363d5176cb_0_17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1987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2746" flipH="1">
            <a:off x="-933328" y="3735320"/>
            <a:ext cx="2009281" cy="174650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238650" y="201300"/>
            <a:ext cx="8666700" cy="4740900"/>
          </a:xfrm>
          <a:prstGeom prst="roundRect">
            <a:avLst>
              <a:gd name="adj" fmla="val 10376"/>
            </a:avLst>
          </a:prstGeom>
          <a:solidFill>
            <a:schemeClr val="dk2"/>
          </a:solidFill>
          <a:ln>
            <a:noFill/>
          </a:ln>
          <a:effectLst>
            <a:outerShdw blurRad="57150" dist="38100" dir="1332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356700" y="956325"/>
            <a:ext cx="5541000" cy="26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1356700" y="3850875"/>
            <a:ext cx="5541000" cy="33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2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1"/>
          <p:cNvSpPr/>
          <p:nvPr/>
        </p:nvSpPr>
        <p:spPr>
          <a:xfrm>
            <a:off x="238650" y="1093000"/>
            <a:ext cx="8666700" cy="2957400"/>
          </a:xfrm>
          <a:prstGeom prst="roundRect">
            <a:avLst>
              <a:gd name="adj" fmla="val 22980"/>
            </a:avLst>
          </a:prstGeom>
          <a:solidFill>
            <a:schemeClr val="dk2"/>
          </a:solidFill>
          <a:ln>
            <a:noFill/>
          </a:ln>
          <a:effectLst>
            <a:outerShdw blurRad="57150" dist="38100" dir="1332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785900" y="2788450"/>
            <a:ext cx="4412400" cy="53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3558350" y="1500175"/>
            <a:ext cx="1222500" cy="75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3785900" y="3535525"/>
            <a:ext cx="4412400" cy="2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699982" flipH="1">
            <a:off x="-982775" y="1171017"/>
            <a:ext cx="2386878" cy="2074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/>
          <p:nvPr/>
        </p:nvSpPr>
        <p:spPr>
          <a:xfrm>
            <a:off x="238650" y="201300"/>
            <a:ext cx="8666700" cy="4740900"/>
          </a:xfrm>
          <a:prstGeom prst="roundRect">
            <a:avLst>
              <a:gd name="adj" fmla="val 10376"/>
            </a:avLst>
          </a:prstGeom>
          <a:solidFill>
            <a:schemeClr val="dk2"/>
          </a:solidFill>
          <a:ln>
            <a:noFill/>
          </a:ln>
          <a:effectLst>
            <a:outerShdw blurRad="57150" dist="38100" dir="1332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1"/>
          </p:nvPr>
        </p:nvSpPr>
        <p:spPr>
          <a:xfrm>
            <a:off x="1337084" y="2683375"/>
            <a:ext cx="27864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2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2"/>
          </p:nvPr>
        </p:nvSpPr>
        <p:spPr>
          <a:xfrm>
            <a:off x="1337050" y="3040375"/>
            <a:ext cx="2786400" cy="11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3"/>
          </p:nvPr>
        </p:nvSpPr>
        <p:spPr>
          <a:xfrm>
            <a:off x="5020609" y="2683375"/>
            <a:ext cx="27864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2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4"/>
          </p:nvPr>
        </p:nvSpPr>
        <p:spPr>
          <a:xfrm>
            <a:off x="5020575" y="3040375"/>
            <a:ext cx="2786400" cy="11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3915350" y="697150"/>
            <a:ext cx="4548600" cy="16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400" b="1"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3_1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2116450" y="1536050"/>
            <a:ext cx="4911000" cy="112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subTitle" idx="1"/>
          </p:nvPr>
        </p:nvSpPr>
        <p:spPr>
          <a:xfrm>
            <a:off x="2116450" y="2770050"/>
            <a:ext cx="4911000" cy="72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/>
          <p:nvPr/>
        </p:nvSpPr>
        <p:spPr>
          <a:xfrm>
            <a:off x="238650" y="201300"/>
            <a:ext cx="8666700" cy="4740900"/>
          </a:xfrm>
          <a:prstGeom prst="roundRect">
            <a:avLst>
              <a:gd name="adj" fmla="val 10376"/>
            </a:avLst>
          </a:prstGeom>
          <a:solidFill>
            <a:schemeClr val="dk2"/>
          </a:solidFill>
          <a:ln>
            <a:noFill/>
          </a:ln>
          <a:effectLst>
            <a:outerShdw blurRad="57150" dist="38100" dir="1332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subTitle" idx="1"/>
          </p:nvPr>
        </p:nvSpPr>
        <p:spPr>
          <a:xfrm>
            <a:off x="1942000" y="3022525"/>
            <a:ext cx="52602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redoka On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redoka One"/>
              <a:buNone/>
              <a:defRPr sz="2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redoka One"/>
              <a:buNone/>
              <a:defRPr sz="2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redoka One"/>
              <a:buNone/>
              <a:defRPr sz="2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redoka One"/>
              <a:buNone/>
              <a:defRPr sz="2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redoka One"/>
              <a:buNone/>
              <a:defRPr sz="2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redoka One"/>
              <a:buNone/>
              <a:defRPr sz="2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redoka One"/>
              <a:buNone/>
              <a:defRPr sz="2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redoka One"/>
              <a:buNone/>
              <a:defRPr sz="2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ubTitle" idx="2"/>
          </p:nvPr>
        </p:nvSpPr>
        <p:spPr>
          <a:xfrm>
            <a:off x="1942000" y="3344300"/>
            <a:ext cx="5260200" cy="80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subTitle" idx="3"/>
          </p:nvPr>
        </p:nvSpPr>
        <p:spPr>
          <a:xfrm>
            <a:off x="1942000" y="1505950"/>
            <a:ext cx="52602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redoka On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9pPr>
          </a:lstStyle>
          <a:p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subTitle" idx="4"/>
          </p:nvPr>
        </p:nvSpPr>
        <p:spPr>
          <a:xfrm>
            <a:off x="1942000" y="1827725"/>
            <a:ext cx="5260200" cy="80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3_1_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/>
          <p:nvPr/>
        </p:nvSpPr>
        <p:spPr>
          <a:xfrm>
            <a:off x="238650" y="201300"/>
            <a:ext cx="8666700" cy="4740900"/>
          </a:xfrm>
          <a:prstGeom prst="roundRect">
            <a:avLst>
              <a:gd name="adj" fmla="val 10376"/>
            </a:avLst>
          </a:prstGeom>
          <a:solidFill>
            <a:schemeClr val="dk2"/>
          </a:solidFill>
          <a:ln>
            <a:noFill/>
          </a:ln>
          <a:effectLst>
            <a:outerShdw blurRad="57150" dist="38100" dir="1332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title"/>
          </p:nvPr>
        </p:nvSpPr>
        <p:spPr>
          <a:xfrm>
            <a:off x="4696311" y="1001025"/>
            <a:ext cx="3510600" cy="219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subTitle" idx="1"/>
          </p:nvPr>
        </p:nvSpPr>
        <p:spPr>
          <a:xfrm>
            <a:off x="4696300" y="3198525"/>
            <a:ext cx="3510600" cy="100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0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0"/>
          <p:cNvSpPr/>
          <p:nvPr/>
        </p:nvSpPr>
        <p:spPr>
          <a:xfrm>
            <a:off x="238650" y="201300"/>
            <a:ext cx="8666700" cy="4740900"/>
          </a:xfrm>
          <a:prstGeom prst="roundRect">
            <a:avLst>
              <a:gd name="adj" fmla="val 10376"/>
            </a:avLst>
          </a:prstGeom>
          <a:solidFill>
            <a:schemeClr val="dk2"/>
          </a:solidFill>
          <a:ln>
            <a:noFill/>
          </a:ln>
          <a:effectLst>
            <a:outerShdw blurRad="57150" dist="38100" dir="1332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Manrope"/>
              <a:buNone/>
              <a:defRPr sz="3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Manrope"/>
              <a:buNone/>
              <a:defRPr sz="3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Manrope"/>
              <a:buNone/>
              <a:defRPr sz="3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Manrope"/>
              <a:buNone/>
              <a:defRPr sz="3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Manrope"/>
              <a:buNone/>
              <a:defRPr sz="3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Manrope"/>
              <a:buNone/>
              <a:defRPr sz="3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Manrope"/>
              <a:buNone/>
              <a:defRPr sz="3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Manrope"/>
              <a:buNone/>
              <a:defRPr sz="3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Manrope"/>
              <a:buNone/>
              <a:defRPr sz="3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1100" y="1152475"/>
            <a:ext cx="79017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anrope"/>
              <a:buChar char="●"/>
              <a:defRPr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anrope"/>
              <a:buChar char="○"/>
              <a:defRPr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anrope"/>
              <a:buChar char="■"/>
              <a:defRPr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anrope"/>
              <a:buChar char="●"/>
              <a:defRPr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anrope"/>
              <a:buChar char="○"/>
              <a:defRPr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anrope"/>
              <a:buChar char="■"/>
              <a:defRPr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anrope"/>
              <a:buChar char="●"/>
              <a:defRPr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anrope"/>
              <a:buChar char="○"/>
              <a:defRPr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anrope"/>
              <a:buChar char="■"/>
              <a:defRPr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6" r:id="rId4"/>
    <p:sldLayoutId id="2147483658" r:id="rId5"/>
    <p:sldLayoutId id="2147483664" r:id="rId6"/>
    <p:sldLayoutId id="2147483665" r:id="rId7"/>
    <p:sldLayoutId id="2147483667" r:id="rId8"/>
    <p:sldLayoutId id="2147483676" r:id="rId9"/>
    <p:sldLayoutId id="214748367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9.sv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7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47.png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0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microsoft.com/office/2007/relationships/hdphoto" Target="../media/hdphoto8.wdp"/><Relationship Id="rId4" Type="http://schemas.openxmlformats.org/officeDocument/2006/relationships/image" Target="../media/image51.png"/><Relationship Id="rId9" Type="http://schemas.openxmlformats.org/officeDocument/2006/relationships/image" Target="../media/image5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microsoft.com/office/2007/relationships/hdphoto" Target="../media/hdphoto9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59.png"/><Relationship Id="rId4" Type="http://schemas.openxmlformats.org/officeDocument/2006/relationships/image" Target="../media/image57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60.png"/><Relationship Id="rId4" Type="http://schemas.openxmlformats.org/officeDocument/2006/relationships/image" Target="../media/image57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jp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e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5"/>
          <p:cNvSpPr/>
          <p:nvPr/>
        </p:nvSpPr>
        <p:spPr>
          <a:xfrm>
            <a:off x="1088334" y="2285976"/>
            <a:ext cx="5650500" cy="1245781"/>
          </a:xfrm>
          <a:prstGeom prst="roundRect">
            <a:avLst>
              <a:gd name="adj" fmla="val 50000"/>
            </a:avLst>
          </a:prstGeom>
          <a:solidFill>
            <a:srgbClr val="E2E2E2"/>
          </a:solidFill>
          <a:ln>
            <a:noFill/>
          </a:ln>
          <a:effectLst>
            <a:outerShdw blurRad="57150" dist="19050" dir="153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5"/>
          <p:cNvSpPr txBox="1">
            <a:spLocks noGrp="1"/>
          </p:cNvSpPr>
          <p:nvPr>
            <p:ph type="ctrTitle"/>
          </p:nvPr>
        </p:nvSpPr>
        <p:spPr>
          <a:xfrm>
            <a:off x="1088334" y="622732"/>
            <a:ext cx="5541000" cy="16632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dirty="0">
                <a:ea typeface="Manrope SemiBold"/>
                <a:cs typeface="Manrope SemiBold"/>
              </a:rPr>
              <a:t>НЕВИДИМАЯ СИЛА </a:t>
            </a:r>
            <a:endParaRPr sz="4500" dirty="0"/>
          </a:p>
        </p:txBody>
      </p:sp>
      <p:sp>
        <p:nvSpPr>
          <p:cNvPr id="183" name="Google Shape;183;p35"/>
          <p:cNvSpPr txBox="1">
            <a:spLocks noGrp="1"/>
          </p:cNvSpPr>
          <p:nvPr>
            <p:ph type="subTitle" idx="1"/>
          </p:nvPr>
        </p:nvSpPr>
        <p:spPr>
          <a:xfrm>
            <a:off x="1088334" y="3949221"/>
            <a:ext cx="6865812" cy="33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Выполнили: воспитанники подготовительной группы МБДОУ детского сада №6 Брезгунов Степан, </a:t>
            </a:r>
            <a:r>
              <a:rPr lang="ru-RU" dirty="0" err="1"/>
              <a:t>Минязова</a:t>
            </a:r>
            <a:r>
              <a:rPr lang="ru-RU" dirty="0"/>
              <a:t> Вероника, </a:t>
            </a:r>
            <a:r>
              <a:rPr lang="ru-RU" dirty="0" err="1"/>
              <a:t>Ставничук</a:t>
            </a:r>
            <a:r>
              <a:rPr lang="ru-RU" dirty="0"/>
              <a:t> Арина и Жаров Александр</a:t>
            </a:r>
            <a:endParaRPr dirty="0"/>
          </a:p>
        </p:txBody>
      </p:sp>
      <p:pic>
        <p:nvPicPr>
          <p:cNvPr id="184" name="Google Shape;184;p35"/>
          <p:cNvPicPr preferRelativeResize="0"/>
          <p:nvPr/>
        </p:nvPicPr>
        <p:blipFill rotWithShape="1">
          <a:blip r:embed="rId3">
            <a:alphaModFix/>
          </a:blip>
          <a:srcRect t="49" b="39"/>
          <a:stretch/>
        </p:blipFill>
        <p:spPr>
          <a:xfrm rot="-8508620">
            <a:off x="6904316" y="514557"/>
            <a:ext cx="1550533" cy="232077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83;p35">
            <a:extLst>
              <a:ext uri="{FF2B5EF4-FFF2-40B4-BE49-F238E27FC236}">
                <a16:creationId xmlns:a16="http://schemas.microsoft.com/office/drawing/2014/main" id="{012FD6F3-E09B-4CFB-9924-580E1BA20DD2}"/>
              </a:ext>
            </a:extLst>
          </p:cNvPr>
          <p:cNvSpPr txBox="1">
            <a:spLocks/>
          </p:cNvSpPr>
          <p:nvPr/>
        </p:nvSpPr>
        <p:spPr>
          <a:xfrm>
            <a:off x="1088334" y="298133"/>
            <a:ext cx="2478717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nrope"/>
              <a:buNone/>
              <a:defRPr sz="1500" b="0" i="0" u="none" strike="noStrike" cap="non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nrope"/>
              <a:buNone/>
              <a:defRPr sz="2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nrope"/>
              <a:buNone/>
              <a:defRPr sz="2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nrope"/>
              <a:buNone/>
              <a:defRPr sz="2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nrope"/>
              <a:buNone/>
              <a:defRPr sz="2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nrope"/>
              <a:buNone/>
              <a:defRPr sz="2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nrope"/>
              <a:buNone/>
              <a:defRPr sz="2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nrope"/>
              <a:buNone/>
              <a:defRPr sz="2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nrope"/>
              <a:buNone/>
              <a:defRPr sz="2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/>
            <a:r>
              <a:rPr lang="ru-RU" dirty="0"/>
              <a:t>Исследовательская работа</a:t>
            </a:r>
          </a:p>
        </p:txBody>
      </p:sp>
      <p:sp>
        <p:nvSpPr>
          <p:cNvPr id="7" name="Google Shape;183;p35">
            <a:extLst>
              <a:ext uri="{FF2B5EF4-FFF2-40B4-BE49-F238E27FC236}">
                <a16:creationId xmlns:a16="http://schemas.microsoft.com/office/drawing/2014/main" id="{49E10A2E-1942-4A31-B232-413D34C012AC}"/>
              </a:ext>
            </a:extLst>
          </p:cNvPr>
          <p:cNvSpPr txBox="1">
            <a:spLocks/>
          </p:cNvSpPr>
          <p:nvPr/>
        </p:nvSpPr>
        <p:spPr>
          <a:xfrm>
            <a:off x="1088334" y="4441239"/>
            <a:ext cx="5923058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nrope"/>
              <a:buNone/>
              <a:defRPr sz="1500" b="0" i="0" u="none" strike="noStrike" cap="none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nrope"/>
              <a:buNone/>
              <a:defRPr sz="2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nrope"/>
              <a:buNone/>
              <a:defRPr sz="2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nrope"/>
              <a:buNone/>
              <a:defRPr sz="2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nrope"/>
              <a:buNone/>
              <a:defRPr sz="2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nrope"/>
              <a:buNone/>
              <a:defRPr sz="2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nrope"/>
              <a:buNone/>
              <a:defRPr sz="2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nrope"/>
              <a:buNone/>
              <a:defRPr sz="2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nrope"/>
              <a:buNone/>
              <a:defRPr sz="2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indent="0"/>
            <a:r>
              <a:rPr lang="ru-RU" dirty="0"/>
              <a:t>Руководитель:  воспитатель Чернышова </a:t>
            </a:r>
            <a:r>
              <a:rPr lang="ru-RU" dirty="0" err="1"/>
              <a:t>Олена</a:t>
            </a:r>
            <a:r>
              <a:rPr lang="ru-RU" dirty="0"/>
              <a:t> Викторовна</a:t>
            </a:r>
          </a:p>
        </p:txBody>
      </p:sp>
      <p:sp>
        <p:nvSpPr>
          <p:cNvPr id="8" name="Google Shape;182;p35">
            <a:extLst>
              <a:ext uri="{FF2B5EF4-FFF2-40B4-BE49-F238E27FC236}">
                <a16:creationId xmlns:a16="http://schemas.microsoft.com/office/drawing/2014/main" id="{3EA67462-5052-424F-ADCD-50708F74E3A1}"/>
              </a:ext>
            </a:extLst>
          </p:cNvPr>
          <p:cNvSpPr txBox="1">
            <a:spLocks/>
          </p:cNvSpPr>
          <p:nvPr/>
        </p:nvSpPr>
        <p:spPr>
          <a:xfrm>
            <a:off x="2029083" y="2441694"/>
            <a:ext cx="4393488" cy="1012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anrope"/>
              <a:buNone/>
              <a:defRPr sz="52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anrope"/>
              <a:buNone/>
              <a:defRPr sz="52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anrope"/>
              <a:buNone/>
              <a:defRPr sz="52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anrope"/>
              <a:buNone/>
              <a:defRPr sz="52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anrope"/>
              <a:buNone/>
              <a:defRPr sz="52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anrope"/>
              <a:buNone/>
              <a:defRPr sz="52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anrope"/>
              <a:buNone/>
              <a:defRPr sz="52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anrope"/>
              <a:buNone/>
              <a:defRPr sz="52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anrope"/>
              <a:buNone/>
              <a:defRPr sz="5200" b="1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>
              <a:lnSpc>
                <a:spcPts val="6500"/>
              </a:lnSpc>
            </a:pPr>
            <a:r>
              <a:rPr lang="ru-RU" sz="6500" dirty="0">
                <a:ea typeface="Manrope SemiBold"/>
                <a:cs typeface="Manrope SemiBold"/>
              </a:rPr>
              <a:t>МАГНИТА</a:t>
            </a:r>
            <a:endParaRPr lang="ru-RU" sz="45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0"/>
          <p:cNvSpPr txBox="1">
            <a:spLocks noGrp="1"/>
          </p:cNvSpPr>
          <p:nvPr>
            <p:ph type="title"/>
          </p:nvPr>
        </p:nvSpPr>
        <p:spPr>
          <a:xfrm>
            <a:off x="4798243" y="631598"/>
            <a:ext cx="3742441" cy="38367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dirty="0"/>
              <a:t>Магниты бывают естественные (природные) и искусственные. В природе магниты встречаются в виде кусков камня – магнетита. </a:t>
            </a:r>
            <a:br>
              <a:rPr lang="ru-RU" sz="2400" b="0" dirty="0"/>
            </a:br>
            <a:endParaRPr lang="ru-RU" sz="2400" b="0" dirty="0"/>
          </a:p>
        </p:txBody>
      </p:sp>
      <p:pic>
        <p:nvPicPr>
          <p:cNvPr id="413" name="Google Shape;413;p50"/>
          <p:cNvPicPr preferRelativeResize="0"/>
          <p:nvPr/>
        </p:nvPicPr>
        <p:blipFill>
          <a:blip r:embed="rId3"/>
          <a:srcRect/>
          <a:stretch/>
        </p:blipFill>
        <p:spPr>
          <a:xfrm>
            <a:off x="546757" y="749009"/>
            <a:ext cx="4091232" cy="362074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28575" dist="28575" dir="1518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0"/>
          <p:cNvSpPr txBox="1">
            <a:spLocks noGrp="1"/>
          </p:cNvSpPr>
          <p:nvPr>
            <p:ph type="title"/>
          </p:nvPr>
        </p:nvSpPr>
        <p:spPr>
          <a:xfrm>
            <a:off x="5882640" y="631599"/>
            <a:ext cx="2658044" cy="34603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dirty="0"/>
              <a:t>А искусственные магниты получают намагничиванием железа в магнитном поле.</a:t>
            </a:r>
          </a:p>
        </p:txBody>
      </p:sp>
      <p:pic>
        <p:nvPicPr>
          <p:cNvPr id="413" name="Google Shape;413;p50"/>
          <p:cNvPicPr preferRelativeResize="0"/>
          <p:nvPr/>
        </p:nvPicPr>
        <p:blipFill>
          <a:blip r:embed="rId3"/>
          <a:srcRect/>
          <a:stretch/>
        </p:blipFill>
        <p:spPr>
          <a:xfrm>
            <a:off x="491883" y="841579"/>
            <a:ext cx="5206343" cy="346034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28575" dist="28575" dir="1518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09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2"/>
          <p:cNvSpPr/>
          <p:nvPr/>
        </p:nvSpPr>
        <p:spPr>
          <a:xfrm>
            <a:off x="451800" y="383950"/>
            <a:ext cx="8240400" cy="694800"/>
          </a:xfrm>
          <a:prstGeom prst="roundRect">
            <a:avLst>
              <a:gd name="adj" fmla="val 50000"/>
            </a:avLst>
          </a:prstGeom>
          <a:solidFill>
            <a:srgbClr val="E2E2E2"/>
          </a:solidFill>
          <a:ln>
            <a:noFill/>
          </a:ln>
          <a:effectLst>
            <a:outerShdw blurRad="57150" dist="19050" dir="153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42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МАГНИТЫ В ЖИЗНИ ЧЕЛОВЕКА</a:t>
            </a:r>
            <a:endParaRPr dirty="0"/>
          </a:p>
        </p:txBody>
      </p:sp>
      <p:pic>
        <p:nvPicPr>
          <p:cNvPr id="271" name="Google Shape;271;p42"/>
          <p:cNvPicPr preferRelativeResize="0"/>
          <p:nvPr/>
        </p:nvPicPr>
        <p:blipFill rotWithShape="1">
          <a:blip r:embed="rId3">
            <a:alphaModFix/>
          </a:blip>
          <a:srcRect t="49" b="49"/>
          <a:stretch/>
        </p:blipFill>
        <p:spPr>
          <a:xfrm rot="-7380955">
            <a:off x="7246986" y="3732176"/>
            <a:ext cx="1510301" cy="2260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A641489-F189-423F-AC07-7A56BA9A0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16" y="1173005"/>
            <a:ext cx="6240612" cy="349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546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2"/>
          <p:cNvSpPr/>
          <p:nvPr/>
        </p:nvSpPr>
        <p:spPr>
          <a:xfrm>
            <a:off x="451800" y="383950"/>
            <a:ext cx="8240400" cy="694800"/>
          </a:xfrm>
          <a:prstGeom prst="roundRect">
            <a:avLst>
              <a:gd name="adj" fmla="val 50000"/>
            </a:avLst>
          </a:prstGeom>
          <a:solidFill>
            <a:srgbClr val="E2E2E2"/>
          </a:solidFill>
          <a:ln>
            <a:noFill/>
          </a:ln>
          <a:effectLst>
            <a:outerShdw blurRad="57150" dist="19050" dir="153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42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МАГНИТЫ В ЖИЗНИ ЧЕЛОВЕКА</a:t>
            </a:r>
            <a:endParaRPr dirty="0"/>
          </a:p>
        </p:txBody>
      </p:sp>
      <p:pic>
        <p:nvPicPr>
          <p:cNvPr id="271" name="Google Shape;271;p42"/>
          <p:cNvPicPr preferRelativeResize="0"/>
          <p:nvPr/>
        </p:nvPicPr>
        <p:blipFill rotWithShape="1">
          <a:blip r:embed="rId3">
            <a:alphaModFix/>
          </a:blip>
          <a:srcRect t="49" b="49"/>
          <a:stretch/>
        </p:blipFill>
        <p:spPr>
          <a:xfrm rot="-7380955">
            <a:off x="7246986" y="3732176"/>
            <a:ext cx="1510301" cy="2260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112E53-1090-48D4-B983-9EF2A96BD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153" y="1140397"/>
            <a:ext cx="5428730" cy="361915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43C2FC9-B901-4234-BB8E-0501DC9ED337}"/>
              </a:ext>
            </a:extLst>
          </p:cNvPr>
          <p:cNvSpPr/>
          <p:nvPr/>
        </p:nvSpPr>
        <p:spPr>
          <a:xfrm>
            <a:off x="1330036" y="1230284"/>
            <a:ext cx="2527069" cy="11471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9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2"/>
          <p:cNvSpPr/>
          <p:nvPr/>
        </p:nvSpPr>
        <p:spPr>
          <a:xfrm>
            <a:off x="451800" y="383950"/>
            <a:ext cx="8240400" cy="694800"/>
          </a:xfrm>
          <a:prstGeom prst="roundRect">
            <a:avLst>
              <a:gd name="adj" fmla="val 50000"/>
            </a:avLst>
          </a:prstGeom>
          <a:solidFill>
            <a:srgbClr val="E2E2E2"/>
          </a:solidFill>
          <a:ln>
            <a:noFill/>
          </a:ln>
          <a:effectLst>
            <a:outerShdw blurRad="57150" dist="19050" dir="153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42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МАГНИТЫ В ЖИЗНИ ЧЕЛОВЕКА</a:t>
            </a:r>
            <a:endParaRPr dirty="0"/>
          </a:p>
        </p:txBody>
      </p:sp>
      <p:pic>
        <p:nvPicPr>
          <p:cNvPr id="271" name="Google Shape;271;p42"/>
          <p:cNvPicPr preferRelativeResize="0"/>
          <p:nvPr/>
        </p:nvPicPr>
        <p:blipFill rotWithShape="1">
          <a:blip r:embed="rId3">
            <a:alphaModFix/>
          </a:blip>
          <a:srcRect t="49" b="49"/>
          <a:stretch/>
        </p:blipFill>
        <p:spPr>
          <a:xfrm rot="-7380955">
            <a:off x="7246986" y="3732176"/>
            <a:ext cx="1510301" cy="2260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E7017FA-D6D9-4B1F-830F-D6BA8431E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988" y="1139650"/>
            <a:ext cx="3495554" cy="349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87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2"/>
          <p:cNvSpPr/>
          <p:nvPr/>
        </p:nvSpPr>
        <p:spPr>
          <a:xfrm>
            <a:off x="451800" y="383950"/>
            <a:ext cx="8240400" cy="694800"/>
          </a:xfrm>
          <a:prstGeom prst="roundRect">
            <a:avLst>
              <a:gd name="adj" fmla="val 50000"/>
            </a:avLst>
          </a:prstGeom>
          <a:solidFill>
            <a:srgbClr val="E2E2E2"/>
          </a:solidFill>
          <a:ln>
            <a:noFill/>
          </a:ln>
          <a:effectLst>
            <a:outerShdw blurRad="57150" dist="19050" dir="153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42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МАГНИТЫ В ЖИЗНИ ЧЕЛОВЕКА</a:t>
            </a:r>
            <a:endParaRPr dirty="0"/>
          </a:p>
        </p:txBody>
      </p:sp>
      <p:pic>
        <p:nvPicPr>
          <p:cNvPr id="271" name="Google Shape;271;p42"/>
          <p:cNvPicPr preferRelativeResize="0"/>
          <p:nvPr/>
        </p:nvPicPr>
        <p:blipFill rotWithShape="1">
          <a:blip r:embed="rId3">
            <a:alphaModFix/>
          </a:blip>
          <a:srcRect t="49" b="49"/>
          <a:stretch/>
        </p:blipFill>
        <p:spPr>
          <a:xfrm rot="-7380955">
            <a:off x="7246986" y="3732176"/>
            <a:ext cx="1510301" cy="2260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B88184C0-6A4F-458C-81DA-E68A5D038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555" y="1264342"/>
            <a:ext cx="5164991" cy="344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308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2"/>
          <p:cNvSpPr/>
          <p:nvPr/>
        </p:nvSpPr>
        <p:spPr>
          <a:xfrm>
            <a:off x="451800" y="383950"/>
            <a:ext cx="8240400" cy="694800"/>
          </a:xfrm>
          <a:prstGeom prst="roundRect">
            <a:avLst>
              <a:gd name="adj" fmla="val 50000"/>
            </a:avLst>
          </a:prstGeom>
          <a:solidFill>
            <a:srgbClr val="E2E2E2"/>
          </a:solidFill>
          <a:ln>
            <a:noFill/>
          </a:ln>
          <a:effectLst>
            <a:outerShdw blurRad="57150" dist="19050" dir="153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42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МАГНИТЫ В ЖИЗНИ ЧЕЛОВЕКА</a:t>
            </a:r>
            <a:endParaRPr dirty="0"/>
          </a:p>
        </p:txBody>
      </p:sp>
      <p:pic>
        <p:nvPicPr>
          <p:cNvPr id="271" name="Google Shape;271;p42"/>
          <p:cNvPicPr preferRelativeResize="0"/>
          <p:nvPr/>
        </p:nvPicPr>
        <p:blipFill rotWithShape="1">
          <a:blip r:embed="rId3">
            <a:alphaModFix/>
          </a:blip>
          <a:srcRect t="49" b="49"/>
          <a:stretch/>
        </p:blipFill>
        <p:spPr>
          <a:xfrm rot="-7380955">
            <a:off x="7246986" y="3732176"/>
            <a:ext cx="1510301" cy="2260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E9C178-F195-4DD5-8765-1DA660688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346" y="1291474"/>
            <a:ext cx="5885595" cy="340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72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3"/>
          <p:cNvSpPr/>
          <p:nvPr/>
        </p:nvSpPr>
        <p:spPr>
          <a:xfrm>
            <a:off x="3765900" y="512025"/>
            <a:ext cx="4757100" cy="2021400"/>
          </a:xfrm>
          <a:prstGeom prst="roundRect">
            <a:avLst>
              <a:gd name="adj" fmla="val 22980"/>
            </a:avLst>
          </a:prstGeom>
          <a:solidFill>
            <a:schemeClr val="lt1"/>
          </a:solidFill>
          <a:ln>
            <a:noFill/>
          </a:ln>
          <a:effectLst>
            <a:outerShdw blurRad="57150" dist="38100" dir="1332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43"/>
          <p:cNvSpPr txBox="1">
            <a:spLocks noGrp="1"/>
          </p:cNvSpPr>
          <p:nvPr>
            <p:ph type="body" idx="1"/>
          </p:nvPr>
        </p:nvSpPr>
        <p:spPr>
          <a:xfrm>
            <a:off x="3915350" y="697150"/>
            <a:ext cx="4548600" cy="16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ПРАКТИЧЕСКАЯ   ЧАСТЬ</a:t>
            </a:r>
            <a:endParaRPr dirty="0"/>
          </a:p>
        </p:txBody>
      </p:sp>
      <p:sp>
        <p:nvSpPr>
          <p:cNvPr id="9" name="Google Shape;193;p36">
            <a:extLst>
              <a:ext uri="{FF2B5EF4-FFF2-40B4-BE49-F238E27FC236}">
                <a16:creationId xmlns:a16="http://schemas.microsoft.com/office/drawing/2014/main" id="{5BBF6000-CE2B-4DCA-9469-7FAB5B3795C9}"/>
              </a:ext>
            </a:extLst>
          </p:cNvPr>
          <p:cNvSpPr txBox="1"/>
          <p:nvPr/>
        </p:nvSpPr>
        <p:spPr>
          <a:xfrm>
            <a:off x="4720920" y="2991928"/>
            <a:ext cx="380208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 dirty="0">
                <a:solidFill>
                  <a:schemeClr val="dk1"/>
                </a:solidFill>
                <a:latin typeface="Manrope"/>
              </a:rPr>
              <a:t>“Важное дело – эксперимент!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 dirty="0">
                <a:solidFill>
                  <a:schemeClr val="dk1"/>
                </a:solidFill>
                <a:latin typeface="Manrope"/>
              </a:rPr>
              <a:t>В нем интересен нам каждый момент”.</a:t>
            </a:r>
          </a:p>
        </p:txBody>
      </p:sp>
    </p:spTree>
    <p:extLst>
      <p:ext uri="{BB962C8B-B14F-4D97-AF65-F5344CB8AC3E}">
        <p14:creationId xmlns:p14="http://schemas.microsoft.com/office/powerpoint/2010/main" val="4040838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9"/>
          <p:cNvSpPr/>
          <p:nvPr/>
        </p:nvSpPr>
        <p:spPr>
          <a:xfrm>
            <a:off x="238650" y="1093000"/>
            <a:ext cx="8666700" cy="2957400"/>
          </a:xfrm>
          <a:prstGeom prst="roundRect">
            <a:avLst>
              <a:gd name="adj" fmla="val 22980"/>
            </a:avLst>
          </a:prstGeom>
          <a:solidFill>
            <a:schemeClr val="dk2"/>
          </a:solidFill>
          <a:ln>
            <a:noFill/>
          </a:ln>
          <a:effectLst>
            <a:outerShdw blurRad="57150" dist="38100" dir="1332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39"/>
          <p:cNvSpPr/>
          <p:nvPr/>
        </p:nvSpPr>
        <p:spPr>
          <a:xfrm>
            <a:off x="3558350" y="2701250"/>
            <a:ext cx="4836000" cy="706800"/>
          </a:xfrm>
          <a:prstGeom prst="roundRect">
            <a:avLst>
              <a:gd name="adj" fmla="val 50000"/>
            </a:avLst>
          </a:prstGeom>
          <a:solidFill>
            <a:srgbClr val="E2E2E2"/>
          </a:solidFill>
          <a:ln>
            <a:noFill/>
          </a:ln>
          <a:effectLst>
            <a:outerShdw blurRad="57150" dist="19050" dir="153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39"/>
          <p:cNvSpPr/>
          <p:nvPr/>
        </p:nvSpPr>
        <p:spPr>
          <a:xfrm>
            <a:off x="3659900" y="1367975"/>
            <a:ext cx="1019400" cy="10194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42863" dist="19050" dir="153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9"/>
          <p:cNvSpPr txBox="1">
            <a:spLocks noGrp="1"/>
          </p:cNvSpPr>
          <p:nvPr>
            <p:ph type="title"/>
          </p:nvPr>
        </p:nvSpPr>
        <p:spPr>
          <a:xfrm>
            <a:off x="3785900" y="2788450"/>
            <a:ext cx="4412400" cy="53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ОПЫТ</a:t>
            </a:r>
            <a:endParaRPr dirty="0"/>
          </a:p>
        </p:txBody>
      </p:sp>
      <p:sp>
        <p:nvSpPr>
          <p:cNvPr id="236" name="Google Shape;236;p39"/>
          <p:cNvSpPr txBox="1">
            <a:spLocks noGrp="1"/>
          </p:cNvSpPr>
          <p:nvPr>
            <p:ph type="title" idx="2"/>
          </p:nvPr>
        </p:nvSpPr>
        <p:spPr>
          <a:xfrm>
            <a:off x="3558350" y="1500175"/>
            <a:ext cx="1222500" cy="75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37" name="Google Shape;237;p39"/>
          <p:cNvSpPr txBox="1">
            <a:spLocks noGrp="1"/>
          </p:cNvSpPr>
          <p:nvPr>
            <p:ph type="subTitle" idx="1"/>
          </p:nvPr>
        </p:nvSpPr>
        <p:spPr>
          <a:xfrm>
            <a:off x="3785900" y="3535525"/>
            <a:ext cx="4412400" cy="2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Что магнитится?</a:t>
            </a:r>
            <a:endParaRPr dirty="0"/>
          </a:p>
        </p:txBody>
      </p:sp>
      <p:pic>
        <p:nvPicPr>
          <p:cNvPr id="238" name="Google Shape;23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2741" flipH="1">
            <a:off x="685172" y="1686643"/>
            <a:ext cx="2386880" cy="2074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7"/>
          <p:cNvSpPr/>
          <p:nvPr/>
        </p:nvSpPr>
        <p:spPr>
          <a:xfrm>
            <a:off x="451800" y="383950"/>
            <a:ext cx="8240400" cy="694800"/>
          </a:xfrm>
          <a:prstGeom prst="roundRect">
            <a:avLst>
              <a:gd name="adj" fmla="val 50000"/>
            </a:avLst>
          </a:prstGeom>
          <a:solidFill>
            <a:srgbClr val="E2E2E2"/>
          </a:solidFill>
          <a:ln>
            <a:noFill/>
          </a:ln>
          <a:effectLst>
            <a:outerShdw blurRad="57150" dist="19050" dir="153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47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Что магнитится?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C0F3C9-1EA0-4804-8E24-FEA9A44F42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54" t="16970" r="10121"/>
          <a:stretch/>
        </p:blipFill>
        <p:spPr>
          <a:xfrm>
            <a:off x="4260544" y="1238596"/>
            <a:ext cx="4312134" cy="3424047"/>
          </a:xfrm>
          <a:prstGeom prst="round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C557F2-B9FC-410D-85BD-FD5AC639FC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06" t="7464" r="6969" b="8652"/>
          <a:stretch/>
        </p:blipFill>
        <p:spPr>
          <a:xfrm>
            <a:off x="351306" y="1363291"/>
            <a:ext cx="3811214" cy="3221695"/>
          </a:xfrm>
          <a:prstGeom prst="round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820;p70">
            <a:extLst>
              <a:ext uri="{FF2B5EF4-FFF2-40B4-BE49-F238E27FC236}">
                <a16:creationId xmlns:a16="http://schemas.microsoft.com/office/drawing/2014/main" id="{1D3A964B-E1AE-4A1C-8602-97832D8ACF3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4559" y="2946221"/>
            <a:ext cx="1378929" cy="183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21;p70">
            <a:extLst>
              <a:ext uri="{FF2B5EF4-FFF2-40B4-BE49-F238E27FC236}">
                <a16:creationId xmlns:a16="http://schemas.microsoft.com/office/drawing/2014/main" id="{94387C44-512B-4D6B-BD97-73540689FD2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4864" y="30646"/>
            <a:ext cx="1995541" cy="1404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22;p70">
            <a:extLst>
              <a:ext uri="{FF2B5EF4-FFF2-40B4-BE49-F238E27FC236}">
                <a16:creationId xmlns:a16="http://schemas.microsoft.com/office/drawing/2014/main" id="{40AF6713-8215-4238-B4C8-1929B373895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081221">
            <a:off x="420920" y="3461856"/>
            <a:ext cx="1995541" cy="1404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50"/>
          <p:cNvPicPr preferRelativeResize="0"/>
          <p:nvPr/>
        </p:nvPicPr>
        <p:blipFill>
          <a:blip r:embed="rId6"/>
          <a:srcRect/>
          <a:stretch/>
        </p:blipFill>
        <p:spPr>
          <a:xfrm>
            <a:off x="633638" y="699101"/>
            <a:ext cx="2598659" cy="346487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28575" dist="28575" dir="1518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413;p50">
            <a:extLst>
              <a:ext uri="{FF2B5EF4-FFF2-40B4-BE49-F238E27FC236}">
                <a16:creationId xmlns:a16="http://schemas.microsoft.com/office/drawing/2014/main" id="{472AEE17-68A1-460B-9FD6-021C4AE70076}"/>
              </a:ext>
            </a:extLst>
          </p:cNvPr>
          <p:cNvPicPr preferRelativeResize="0"/>
          <p:nvPr/>
        </p:nvPicPr>
        <p:blipFill>
          <a:blip r:embed="rId7"/>
          <a:srcRect/>
          <a:stretch/>
        </p:blipFill>
        <p:spPr>
          <a:xfrm>
            <a:off x="3363550" y="732770"/>
            <a:ext cx="2548155" cy="339754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28575" dist="28575" dir="1518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" name="Google Shape;413;p50">
            <a:extLst>
              <a:ext uri="{FF2B5EF4-FFF2-40B4-BE49-F238E27FC236}">
                <a16:creationId xmlns:a16="http://schemas.microsoft.com/office/drawing/2014/main" id="{9CC18C12-4A19-4A33-8DB8-8DA116805FBF}"/>
              </a:ext>
            </a:extLst>
          </p:cNvPr>
          <p:cNvPicPr preferRelativeResize="0"/>
          <p:nvPr/>
        </p:nvPicPr>
        <p:blipFill>
          <a:blip r:embed="rId8"/>
          <a:srcRect/>
          <a:stretch/>
        </p:blipFill>
        <p:spPr>
          <a:xfrm>
            <a:off x="6035870" y="739859"/>
            <a:ext cx="2548154" cy="339753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28575" dist="28575" dir="1518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41810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7"/>
          <p:cNvSpPr/>
          <p:nvPr/>
        </p:nvSpPr>
        <p:spPr>
          <a:xfrm>
            <a:off x="451800" y="383950"/>
            <a:ext cx="8240400" cy="694800"/>
          </a:xfrm>
          <a:prstGeom prst="roundRect">
            <a:avLst>
              <a:gd name="adj" fmla="val 50000"/>
            </a:avLst>
          </a:prstGeom>
          <a:solidFill>
            <a:srgbClr val="E2E2E2"/>
          </a:solidFill>
          <a:ln>
            <a:noFill/>
          </a:ln>
          <a:effectLst>
            <a:outerShdw blurRad="57150" dist="19050" dir="153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47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Что магнитится?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0EBDDC-AEDA-472A-B6B8-5FA944DAD21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47" y="1387735"/>
            <a:ext cx="2131118" cy="2186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D60F3D-3DCD-4CAC-B55B-70B0734DCFC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304" y="2439295"/>
            <a:ext cx="1439545" cy="8318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091C2F-37DB-4DCF-84E4-C85791AA704F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8" t="1348"/>
          <a:stretch/>
        </p:blipFill>
        <p:spPr bwMode="auto">
          <a:xfrm>
            <a:off x="2499489" y="3574473"/>
            <a:ext cx="504825" cy="9690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EC3967-0FD6-4CEA-A37D-0466FB984DA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189" y="1387735"/>
            <a:ext cx="1439545" cy="960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ECCFAF6-9312-44CA-BB1E-5667AA96D27A}"/>
              </a:ext>
            </a:extLst>
          </p:cNvPr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333" b="93561" l="4913" r="94509">
                        <a14:foregroundMark x1="65318" y1="12500" x2="65318" y2="12500"/>
                        <a14:foregroundMark x1="5780" y1="77652" x2="5780" y2="77652"/>
                        <a14:foregroundMark x1="21098" y1="93561" x2="21098" y2="93561"/>
                        <a14:foregroundMark x1="54624" y1="60227" x2="54624" y2="60227"/>
                        <a14:foregroundMark x1="94509" y1="25758" x2="94509" y2="25758"/>
                        <a14:foregroundMark x1="68497" y1="8333" x2="68497" y2="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580" y="3212667"/>
            <a:ext cx="1439545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Маркеры-галочки">
            <a:extLst>
              <a:ext uri="{FF2B5EF4-FFF2-40B4-BE49-F238E27FC236}">
                <a16:creationId xmlns:a16="http://schemas.microsoft.com/office/drawing/2014/main" id="{332E24FA-0321-423A-82A6-BBC42E9891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71258" y="35744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35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9"/>
          <p:cNvSpPr/>
          <p:nvPr/>
        </p:nvSpPr>
        <p:spPr>
          <a:xfrm>
            <a:off x="238650" y="1093000"/>
            <a:ext cx="8666700" cy="2957400"/>
          </a:xfrm>
          <a:prstGeom prst="roundRect">
            <a:avLst>
              <a:gd name="adj" fmla="val 22980"/>
            </a:avLst>
          </a:prstGeom>
          <a:solidFill>
            <a:schemeClr val="dk2"/>
          </a:solidFill>
          <a:ln>
            <a:noFill/>
          </a:ln>
          <a:effectLst>
            <a:outerShdw blurRad="57150" dist="38100" dir="1332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39"/>
          <p:cNvSpPr/>
          <p:nvPr/>
        </p:nvSpPr>
        <p:spPr>
          <a:xfrm>
            <a:off x="3558350" y="2701250"/>
            <a:ext cx="4836000" cy="706800"/>
          </a:xfrm>
          <a:prstGeom prst="roundRect">
            <a:avLst>
              <a:gd name="adj" fmla="val 50000"/>
            </a:avLst>
          </a:prstGeom>
          <a:solidFill>
            <a:srgbClr val="E2E2E2"/>
          </a:solidFill>
          <a:ln>
            <a:noFill/>
          </a:ln>
          <a:effectLst>
            <a:outerShdw blurRad="57150" dist="19050" dir="153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39"/>
          <p:cNvSpPr/>
          <p:nvPr/>
        </p:nvSpPr>
        <p:spPr>
          <a:xfrm>
            <a:off x="3659900" y="1367975"/>
            <a:ext cx="1019400" cy="10194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42863" dist="19050" dir="153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9"/>
          <p:cNvSpPr txBox="1">
            <a:spLocks noGrp="1"/>
          </p:cNvSpPr>
          <p:nvPr>
            <p:ph type="title"/>
          </p:nvPr>
        </p:nvSpPr>
        <p:spPr>
          <a:xfrm>
            <a:off x="3785900" y="2788450"/>
            <a:ext cx="4412400" cy="53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ОПЫТ</a:t>
            </a:r>
            <a:endParaRPr dirty="0"/>
          </a:p>
        </p:txBody>
      </p:sp>
      <p:sp>
        <p:nvSpPr>
          <p:cNvPr id="236" name="Google Shape;236;p39"/>
          <p:cNvSpPr txBox="1">
            <a:spLocks noGrp="1"/>
          </p:cNvSpPr>
          <p:nvPr>
            <p:ph type="title" idx="2"/>
          </p:nvPr>
        </p:nvSpPr>
        <p:spPr>
          <a:xfrm>
            <a:off x="3558350" y="1500175"/>
            <a:ext cx="1222500" cy="75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ru-RU" dirty="0"/>
              <a:t>2</a:t>
            </a:r>
            <a:endParaRPr dirty="0"/>
          </a:p>
        </p:txBody>
      </p:sp>
      <p:sp>
        <p:nvSpPr>
          <p:cNvPr id="237" name="Google Shape;237;p39"/>
          <p:cNvSpPr txBox="1">
            <a:spLocks noGrp="1"/>
          </p:cNvSpPr>
          <p:nvPr>
            <p:ph type="subTitle" idx="1"/>
          </p:nvPr>
        </p:nvSpPr>
        <p:spPr>
          <a:xfrm>
            <a:off x="3785900" y="3535525"/>
            <a:ext cx="4412400" cy="2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Магниты действуют на расстоянии.</a:t>
            </a:r>
            <a:endParaRPr dirty="0"/>
          </a:p>
        </p:txBody>
      </p:sp>
      <p:pic>
        <p:nvPicPr>
          <p:cNvPr id="238" name="Google Shape;23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2741" flipH="1">
            <a:off x="685172" y="1686643"/>
            <a:ext cx="2386880" cy="20747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44189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7"/>
          <p:cNvSpPr/>
          <p:nvPr/>
        </p:nvSpPr>
        <p:spPr>
          <a:xfrm>
            <a:off x="451800" y="383950"/>
            <a:ext cx="8240400" cy="694800"/>
          </a:xfrm>
          <a:prstGeom prst="roundRect">
            <a:avLst>
              <a:gd name="adj" fmla="val 50000"/>
            </a:avLst>
          </a:prstGeom>
          <a:solidFill>
            <a:srgbClr val="E2E2E2"/>
          </a:solidFill>
          <a:ln>
            <a:noFill/>
          </a:ln>
          <a:effectLst>
            <a:outerShdw blurRad="57150" dist="19050" dir="153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47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Магниты действуют на расстоянии.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343787-9F25-46ED-BE5A-0417444CA1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957" r="13180"/>
          <a:stretch/>
        </p:blipFill>
        <p:spPr>
          <a:xfrm>
            <a:off x="1041991" y="1098475"/>
            <a:ext cx="3161414" cy="3600000"/>
          </a:xfrm>
          <a:prstGeom prst="round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8F7BE6-6EA4-47F2-B95F-E4334D34F9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15" r="13352"/>
          <a:stretch/>
        </p:blipFill>
        <p:spPr>
          <a:xfrm>
            <a:off x="4827181" y="1098475"/>
            <a:ext cx="3097620" cy="3600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795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7"/>
          <p:cNvSpPr/>
          <p:nvPr/>
        </p:nvSpPr>
        <p:spPr>
          <a:xfrm>
            <a:off x="451800" y="383950"/>
            <a:ext cx="8240400" cy="694800"/>
          </a:xfrm>
          <a:prstGeom prst="roundRect">
            <a:avLst>
              <a:gd name="adj" fmla="val 50000"/>
            </a:avLst>
          </a:prstGeom>
          <a:solidFill>
            <a:srgbClr val="E2E2E2"/>
          </a:solidFill>
          <a:ln>
            <a:noFill/>
          </a:ln>
          <a:effectLst>
            <a:outerShdw blurRad="57150" dist="19050" dir="153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47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Магниты действуют на расстоянии.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0538FC-C852-455B-B7B7-EEA53AFFC1F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3"/>
          <a:stretch/>
        </p:blipFill>
        <p:spPr bwMode="auto">
          <a:xfrm rot="5400000">
            <a:off x="1561327" y="2635396"/>
            <a:ext cx="3041578" cy="10845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5AB456-A5D8-4B65-805C-F4F7C0F72540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4" t="5227" r="16423" b="14047"/>
          <a:stretch/>
        </p:blipFill>
        <p:spPr bwMode="auto">
          <a:xfrm>
            <a:off x="3624407" y="3307940"/>
            <a:ext cx="1084580" cy="1451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825456-2A26-4E4D-A4C9-083496EED9AC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33" b="93561" l="4913" r="94509">
                        <a14:foregroundMark x1="65318" y1="12500" x2="65318" y2="12500"/>
                        <a14:foregroundMark x1="5780" y1="77652" x2="5780" y2="77652"/>
                        <a14:foregroundMark x1="21098" y1="93561" x2="21098" y2="93561"/>
                        <a14:foregroundMark x1="54624" y1="60227" x2="54624" y2="60227"/>
                        <a14:foregroundMark x1="94509" y1="25758" x2="94509" y2="25758"/>
                        <a14:foregroundMark x1="68497" y1="8333" x2="68497" y2="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353">
            <a:off x="3555640" y="1207939"/>
            <a:ext cx="901842" cy="68742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66588AB-7830-448C-AEB1-427B5DAB4462}"/>
              </a:ext>
            </a:extLst>
          </p:cNvPr>
          <p:cNvSpPr/>
          <p:nvPr/>
        </p:nvSpPr>
        <p:spPr>
          <a:xfrm>
            <a:off x="3320992" y="2240091"/>
            <a:ext cx="606829" cy="6558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73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44444E-6 7.40741E-7 L -0.01059 -0.267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8" y="-133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20988E-6 L 0.00035 0.1209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60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9"/>
          <p:cNvSpPr/>
          <p:nvPr/>
        </p:nvSpPr>
        <p:spPr>
          <a:xfrm>
            <a:off x="238650" y="1093000"/>
            <a:ext cx="8666700" cy="2957400"/>
          </a:xfrm>
          <a:prstGeom prst="roundRect">
            <a:avLst>
              <a:gd name="adj" fmla="val 22980"/>
            </a:avLst>
          </a:prstGeom>
          <a:solidFill>
            <a:schemeClr val="dk2"/>
          </a:solidFill>
          <a:ln>
            <a:noFill/>
          </a:ln>
          <a:effectLst>
            <a:outerShdw blurRad="57150" dist="38100" dir="1332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39"/>
          <p:cNvSpPr/>
          <p:nvPr/>
        </p:nvSpPr>
        <p:spPr>
          <a:xfrm>
            <a:off x="3558350" y="2701250"/>
            <a:ext cx="4836000" cy="706800"/>
          </a:xfrm>
          <a:prstGeom prst="roundRect">
            <a:avLst>
              <a:gd name="adj" fmla="val 50000"/>
            </a:avLst>
          </a:prstGeom>
          <a:solidFill>
            <a:srgbClr val="E2E2E2"/>
          </a:solidFill>
          <a:ln>
            <a:noFill/>
          </a:ln>
          <a:effectLst>
            <a:outerShdw blurRad="57150" dist="19050" dir="153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39"/>
          <p:cNvSpPr/>
          <p:nvPr/>
        </p:nvSpPr>
        <p:spPr>
          <a:xfrm>
            <a:off x="3659900" y="1367975"/>
            <a:ext cx="1019400" cy="10194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42863" dist="19050" dir="153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9"/>
          <p:cNvSpPr txBox="1">
            <a:spLocks noGrp="1"/>
          </p:cNvSpPr>
          <p:nvPr>
            <p:ph type="title"/>
          </p:nvPr>
        </p:nvSpPr>
        <p:spPr>
          <a:xfrm>
            <a:off x="3785900" y="2788450"/>
            <a:ext cx="4412400" cy="53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ОПЫТ</a:t>
            </a:r>
            <a:endParaRPr dirty="0"/>
          </a:p>
        </p:txBody>
      </p:sp>
      <p:sp>
        <p:nvSpPr>
          <p:cNvPr id="236" name="Google Shape;236;p39"/>
          <p:cNvSpPr txBox="1">
            <a:spLocks noGrp="1"/>
          </p:cNvSpPr>
          <p:nvPr>
            <p:ph type="title" idx="2"/>
          </p:nvPr>
        </p:nvSpPr>
        <p:spPr>
          <a:xfrm>
            <a:off x="3558350" y="1500175"/>
            <a:ext cx="1222500" cy="75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ru-RU" dirty="0"/>
              <a:t>3</a:t>
            </a:r>
            <a:endParaRPr dirty="0"/>
          </a:p>
        </p:txBody>
      </p:sp>
      <p:sp>
        <p:nvSpPr>
          <p:cNvPr id="237" name="Google Shape;237;p39"/>
          <p:cNvSpPr txBox="1">
            <a:spLocks noGrp="1"/>
          </p:cNvSpPr>
          <p:nvPr>
            <p:ph type="subTitle" idx="1"/>
          </p:nvPr>
        </p:nvSpPr>
        <p:spPr>
          <a:xfrm>
            <a:off x="3785900" y="3535525"/>
            <a:ext cx="4412400" cy="2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Можно ли увидеть магнитное поле?</a:t>
            </a:r>
            <a:endParaRPr dirty="0"/>
          </a:p>
        </p:txBody>
      </p:sp>
      <p:pic>
        <p:nvPicPr>
          <p:cNvPr id="238" name="Google Shape;23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2741" flipH="1">
            <a:off x="685172" y="1686643"/>
            <a:ext cx="2386880" cy="20747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73598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7"/>
          <p:cNvSpPr/>
          <p:nvPr/>
        </p:nvSpPr>
        <p:spPr>
          <a:xfrm>
            <a:off x="451800" y="383950"/>
            <a:ext cx="8240400" cy="694800"/>
          </a:xfrm>
          <a:prstGeom prst="roundRect">
            <a:avLst>
              <a:gd name="adj" fmla="val 50000"/>
            </a:avLst>
          </a:prstGeom>
          <a:solidFill>
            <a:srgbClr val="E2E2E2"/>
          </a:solidFill>
          <a:ln>
            <a:noFill/>
          </a:ln>
          <a:effectLst>
            <a:outerShdw blurRad="57150" dist="19050" dir="153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47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Можно ли увидеть магнитное поле 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0AFD5B-BD7A-4CA1-A01D-39A1F58BF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67" t="35754" r="17432" b="28977"/>
          <a:stretch/>
        </p:blipFill>
        <p:spPr>
          <a:xfrm>
            <a:off x="3419709" y="1543326"/>
            <a:ext cx="5188838" cy="3155149"/>
          </a:xfrm>
          <a:prstGeom prst="round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78E721-0515-40B1-98EC-BBCC230C81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20" r="9395" b="4359"/>
          <a:stretch/>
        </p:blipFill>
        <p:spPr>
          <a:xfrm>
            <a:off x="451800" y="1239837"/>
            <a:ext cx="3091500" cy="315514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576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7"/>
          <p:cNvSpPr/>
          <p:nvPr/>
        </p:nvSpPr>
        <p:spPr>
          <a:xfrm>
            <a:off x="451800" y="383950"/>
            <a:ext cx="8240400" cy="694800"/>
          </a:xfrm>
          <a:prstGeom prst="roundRect">
            <a:avLst>
              <a:gd name="adj" fmla="val 50000"/>
            </a:avLst>
          </a:prstGeom>
          <a:solidFill>
            <a:srgbClr val="E2E2E2"/>
          </a:solidFill>
          <a:ln>
            <a:noFill/>
          </a:ln>
          <a:effectLst>
            <a:outerShdw blurRad="57150" dist="19050" dir="153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47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Можно ли увидеть магнитное поле 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C81A76-72A0-4E37-A0A4-488C8EFB9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9855" y="1139825"/>
            <a:ext cx="2700000" cy="3600000"/>
          </a:xfrm>
          <a:prstGeom prst="round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2347B5-3549-4D64-ABC7-1EF50794BA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1959" y="1159550"/>
            <a:ext cx="2700000" cy="3600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6489919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9"/>
          <p:cNvSpPr/>
          <p:nvPr/>
        </p:nvSpPr>
        <p:spPr>
          <a:xfrm>
            <a:off x="238650" y="1093000"/>
            <a:ext cx="8666700" cy="2957400"/>
          </a:xfrm>
          <a:prstGeom prst="roundRect">
            <a:avLst>
              <a:gd name="adj" fmla="val 22980"/>
            </a:avLst>
          </a:prstGeom>
          <a:solidFill>
            <a:schemeClr val="dk2"/>
          </a:solidFill>
          <a:ln>
            <a:noFill/>
          </a:ln>
          <a:effectLst>
            <a:outerShdw blurRad="57150" dist="38100" dir="1332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39"/>
          <p:cNvSpPr/>
          <p:nvPr/>
        </p:nvSpPr>
        <p:spPr>
          <a:xfrm>
            <a:off x="3558350" y="2701250"/>
            <a:ext cx="4836000" cy="706800"/>
          </a:xfrm>
          <a:prstGeom prst="roundRect">
            <a:avLst>
              <a:gd name="adj" fmla="val 50000"/>
            </a:avLst>
          </a:prstGeom>
          <a:solidFill>
            <a:srgbClr val="E2E2E2"/>
          </a:solidFill>
          <a:ln>
            <a:noFill/>
          </a:ln>
          <a:effectLst>
            <a:outerShdw blurRad="57150" dist="19050" dir="153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39"/>
          <p:cNvSpPr/>
          <p:nvPr/>
        </p:nvSpPr>
        <p:spPr>
          <a:xfrm>
            <a:off x="3659900" y="1367975"/>
            <a:ext cx="1019400" cy="10194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42863" dist="19050" dir="153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9"/>
          <p:cNvSpPr txBox="1">
            <a:spLocks noGrp="1"/>
          </p:cNvSpPr>
          <p:nvPr>
            <p:ph type="title"/>
          </p:nvPr>
        </p:nvSpPr>
        <p:spPr>
          <a:xfrm>
            <a:off x="3785900" y="2788450"/>
            <a:ext cx="4412400" cy="53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ОПЫТ</a:t>
            </a:r>
            <a:endParaRPr dirty="0"/>
          </a:p>
        </p:txBody>
      </p:sp>
      <p:sp>
        <p:nvSpPr>
          <p:cNvPr id="236" name="Google Shape;236;p39"/>
          <p:cNvSpPr txBox="1">
            <a:spLocks noGrp="1"/>
          </p:cNvSpPr>
          <p:nvPr>
            <p:ph type="title" idx="2"/>
          </p:nvPr>
        </p:nvSpPr>
        <p:spPr>
          <a:xfrm>
            <a:off x="3558350" y="1500175"/>
            <a:ext cx="1222500" cy="75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ru-RU" dirty="0"/>
              <a:t>4</a:t>
            </a:r>
            <a:endParaRPr dirty="0"/>
          </a:p>
        </p:txBody>
      </p:sp>
      <p:sp>
        <p:nvSpPr>
          <p:cNvPr id="237" name="Google Shape;237;p39"/>
          <p:cNvSpPr txBox="1">
            <a:spLocks noGrp="1"/>
          </p:cNvSpPr>
          <p:nvPr>
            <p:ph type="subTitle" idx="1"/>
          </p:nvPr>
        </p:nvSpPr>
        <p:spPr>
          <a:xfrm>
            <a:off x="3659900" y="3532958"/>
            <a:ext cx="4734450" cy="2266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Магнит может действовать через другие материалы</a:t>
            </a:r>
            <a:endParaRPr dirty="0"/>
          </a:p>
        </p:txBody>
      </p:sp>
      <p:pic>
        <p:nvPicPr>
          <p:cNvPr id="238" name="Google Shape;23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2741" flipH="1">
            <a:off x="685172" y="1686643"/>
            <a:ext cx="2386880" cy="20747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820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7"/>
          <p:cNvSpPr/>
          <p:nvPr/>
        </p:nvSpPr>
        <p:spPr>
          <a:xfrm>
            <a:off x="451800" y="383950"/>
            <a:ext cx="8240400" cy="694800"/>
          </a:xfrm>
          <a:prstGeom prst="roundRect">
            <a:avLst>
              <a:gd name="adj" fmla="val 50000"/>
            </a:avLst>
          </a:prstGeom>
          <a:solidFill>
            <a:srgbClr val="E2E2E2"/>
          </a:solidFill>
          <a:ln>
            <a:noFill/>
          </a:ln>
          <a:effectLst>
            <a:outerShdw blurRad="57150" dist="19050" dir="153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47"/>
          <p:cNvSpPr txBox="1">
            <a:spLocks noGrp="1"/>
          </p:cNvSpPr>
          <p:nvPr>
            <p:ph type="title"/>
          </p:nvPr>
        </p:nvSpPr>
        <p:spPr>
          <a:xfrm>
            <a:off x="406146" y="383950"/>
            <a:ext cx="8331707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Магнит действует через другие материалы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E3E258-EFA2-48DA-9D3C-5C5A0A2DE9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73" r="22402" b="14556"/>
          <a:stretch/>
        </p:blipFill>
        <p:spPr>
          <a:xfrm>
            <a:off x="4330109" y="1170303"/>
            <a:ext cx="3843870" cy="3600000"/>
          </a:xfrm>
          <a:prstGeom prst="round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1E72BE-9DA9-42AE-99C4-A0A168C7FA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39" t="7385" r="15716" b="762"/>
          <a:stretch/>
        </p:blipFill>
        <p:spPr>
          <a:xfrm>
            <a:off x="855721" y="1126170"/>
            <a:ext cx="3321843" cy="368826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323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7"/>
          <p:cNvSpPr/>
          <p:nvPr/>
        </p:nvSpPr>
        <p:spPr>
          <a:xfrm>
            <a:off x="451800" y="383950"/>
            <a:ext cx="8240400" cy="694800"/>
          </a:xfrm>
          <a:prstGeom prst="roundRect">
            <a:avLst>
              <a:gd name="adj" fmla="val 50000"/>
            </a:avLst>
          </a:prstGeom>
          <a:solidFill>
            <a:srgbClr val="E2E2E2"/>
          </a:solidFill>
          <a:ln>
            <a:noFill/>
          </a:ln>
          <a:effectLst>
            <a:outerShdw blurRad="57150" dist="19050" dir="153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47"/>
          <p:cNvSpPr txBox="1">
            <a:spLocks noGrp="1"/>
          </p:cNvSpPr>
          <p:nvPr>
            <p:ph type="title"/>
          </p:nvPr>
        </p:nvSpPr>
        <p:spPr>
          <a:xfrm>
            <a:off x="406146" y="383950"/>
            <a:ext cx="8331707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Магнит действует через другие материалы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46A97C-C2C7-4AF0-81C4-F6756DC29ED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678" y="1851977"/>
            <a:ext cx="1147445" cy="1439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4E6407-EC81-4DBE-9C86-3C32D898ABE2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33" b="93561" l="4913" r="94509">
                        <a14:foregroundMark x1="65318" y1="12500" x2="65318" y2="12500"/>
                        <a14:foregroundMark x1="5780" y1="77652" x2="5780" y2="77652"/>
                        <a14:foregroundMark x1="21098" y1="93561" x2="21098" y2="93561"/>
                        <a14:foregroundMark x1="54624" y1="60227" x2="54624" y2="60227"/>
                        <a14:foregroundMark x1="94509" y1="25758" x2="94509" y2="25758"/>
                        <a14:foregroundMark x1="68497" y1="8333" x2="68497" y2="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992" y="2680969"/>
            <a:ext cx="424815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CBB963-DA14-41AF-B076-060547FECC7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600" y="1851977"/>
            <a:ext cx="1488440" cy="1439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D372EC-0D08-4CEF-920B-8D4C529490BC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33" b="93561" l="4913" r="94509">
                        <a14:foregroundMark x1="65318" y1="12500" x2="65318" y2="12500"/>
                        <a14:foregroundMark x1="5780" y1="77652" x2="5780" y2="77652"/>
                        <a14:foregroundMark x1="21098" y1="93561" x2="21098" y2="93561"/>
                        <a14:foregroundMark x1="54624" y1="60227" x2="54624" y2="60227"/>
                        <a14:foregroundMark x1="94509" y1="25758" x2="94509" y2="25758"/>
                        <a14:foregroundMark x1="68497" y1="8333" x2="68497" y2="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412" y="2357119"/>
            <a:ext cx="424815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021B838-B7ED-4369-85F5-3401AADD961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213" y="2100262"/>
            <a:ext cx="1918970" cy="1282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Маркеры-галочки">
            <a:extLst>
              <a:ext uri="{FF2B5EF4-FFF2-40B4-BE49-F238E27FC236}">
                <a16:creationId xmlns:a16="http://schemas.microsoft.com/office/drawing/2014/main" id="{6CA9B180-10EC-4783-8661-C1B50E5669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20863" y="3391851"/>
            <a:ext cx="914400" cy="914400"/>
          </a:xfrm>
          <a:prstGeom prst="rect">
            <a:avLst/>
          </a:prstGeom>
        </p:spPr>
      </p:pic>
      <p:pic>
        <p:nvPicPr>
          <p:cNvPr id="10" name="Рисунок 9" descr="Маркеры-галочки">
            <a:extLst>
              <a:ext uri="{FF2B5EF4-FFF2-40B4-BE49-F238E27FC236}">
                <a16:creationId xmlns:a16="http://schemas.microsoft.com/office/drawing/2014/main" id="{572E27A7-C3FB-4F88-A5AC-2966FEAFB9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63538" y="3436099"/>
            <a:ext cx="914400" cy="914400"/>
          </a:xfrm>
          <a:prstGeom prst="rect">
            <a:avLst/>
          </a:prstGeom>
        </p:spPr>
      </p:pic>
      <p:pic>
        <p:nvPicPr>
          <p:cNvPr id="11" name="Рисунок 10" descr="Маркеры-галочки">
            <a:extLst>
              <a:ext uri="{FF2B5EF4-FFF2-40B4-BE49-F238E27FC236}">
                <a16:creationId xmlns:a16="http://schemas.microsoft.com/office/drawing/2014/main" id="{60BF1983-FB4A-4D2D-BB77-C0CA60CAD1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43077" y="333946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11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AB4CA73-AD37-44DC-830D-1A669E447E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49" t="24195" r="13671" b="17161"/>
          <a:stretch/>
        </p:blipFill>
        <p:spPr>
          <a:xfrm>
            <a:off x="2258291" y="637309"/>
            <a:ext cx="4319857" cy="386888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153AABA-0F82-40AE-A977-99314D1CAAB9}"/>
              </a:ext>
            </a:extLst>
          </p:cNvPr>
          <p:cNvSpPr/>
          <p:nvPr/>
        </p:nvSpPr>
        <p:spPr>
          <a:xfrm>
            <a:off x="1550328" y="396586"/>
            <a:ext cx="5735782" cy="435032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953A4D5-71AB-4F22-94BD-A297F986E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746" y="396586"/>
            <a:ext cx="4100946" cy="410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820;p70">
            <a:extLst>
              <a:ext uri="{FF2B5EF4-FFF2-40B4-BE49-F238E27FC236}">
                <a16:creationId xmlns:a16="http://schemas.microsoft.com/office/drawing/2014/main" id="{1D3A964B-E1AE-4A1C-8602-97832D8ACF3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88039" y="521276"/>
            <a:ext cx="4141128" cy="41009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513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3"/>
          <p:cNvSpPr/>
          <p:nvPr/>
        </p:nvSpPr>
        <p:spPr>
          <a:xfrm>
            <a:off x="3765900" y="512025"/>
            <a:ext cx="4757100" cy="2021400"/>
          </a:xfrm>
          <a:prstGeom prst="roundRect">
            <a:avLst>
              <a:gd name="adj" fmla="val 22980"/>
            </a:avLst>
          </a:prstGeom>
          <a:solidFill>
            <a:schemeClr val="lt1"/>
          </a:solidFill>
          <a:ln>
            <a:noFill/>
          </a:ln>
          <a:effectLst>
            <a:outerShdw blurRad="57150" dist="38100" dir="1332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43"/>
          <p:cNvSpPr txBox="1">
            <a:spLocks noGrp="1"/>
          </p:cNvSpPr>
          <p:nvPr>
            <p:ph type="body" idx="1"/>
          </p:nvPr>
        </p:nvSpPr>
        <p:spPr>
          <a:xfrm>
            <a:off x="3915350" y="697150"/>
            <a:ext cx="4548600" cy="16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ЗАКЛЮЧЕНИЕ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253384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7"/>
          <p:cNvSpPr/>
          <p:nvPr/>
        </p:nvSpPr>
        <p:spPr>
          <a:xfrm>
            <a:off x="451800" y="383950"/>
            <a:ext cx="8240400" cy="694800"/>
          </a:xfrm>
          <a:prstGeom prst="roundRect">
            <a:avLst>
              <a:gd name="adj" fmla="val 50000"/>
            </a:avLst>
          </a:prstGeom>
          <a:solidFill>
            <a:srgbClr val="E2E2E2"/>
          </a:solidFill>
          <a:ln>
            <a:noFill/>
          </a:ln>
          <a:effectLst>
            <a:outerShdw blurRad="57150" dist="19050" dir="153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47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Выполнив эту работу мы узнали: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65CF23-D4FE-4FB4-AA49-3ADC1C8CD2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8101" t="4586" r="9715" b="8949"/>
          <a:stretch/>
        </p:blipFill>
        <p:spPr>
          <a:xfrm rot="16200000">
            <a:off x="2298737" y="-282600"/>
            <a:ext cx="3495212" cy="6480000"/>
          </a:xfrm>
          <a:prstGeom prst="roundRect">
            <a:avLst/>
          </a:prstGeom>
          <a:ln w="76200">
            <a:solidFill>
              <a:schemeClr val="bg2"/>
            </a:solidFill>
          </a:ln>
        </p:spPr>
      </p:pic>
      <p:pic>
        <p:nvPicPr>
          <p:cNvPr id="9" name="Рисунок 8" descr="Улыбающееся лицо без заливки">
            <a:extLst>
              <a:ext uri="{FF2B5EF4-FFF2-40B4-BE49-F238E27FC236}">
                <a16:creationId xmlns:a16="http://schemas.microsoft.com/office/drawing/2014/main" id="{634A4513-608B-401C-A302-80B8A5DA47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33367" y="3474720"/>
            <a:ext cx="1058833" cy="105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0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7"/>
          <p:cNvSpPr/>
          <p:nvPr/>
        </p:nvSpPr>
        <p:spPr>
          <a:xfrm>
            <a:off x="451800" y="383950"/>
            <a:ext cx="8240400" cy="694800"/>
          </a:xfrm>
          <a:prstGeom prst="roundRect">
            <a:avLst>
              <a:gd name="adj" fmla="val 50000"/>
            </a:avLst>
          </a:prstGeom>
          <a:solidFill>
            <a:srgbClr val="E2E2E2"/>
          </a:solidFill>
          <a:ln>
            <a:noFill/>
          </a:ln>
          <a:effectLst>
            <a:outerShdw blurRad="57150" dist="19050" dir="153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47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Выполнив эту работу мы узнали:</a:t>
            </a:r>
          </a:p>
        </p:txBody>
      </p:sp>
      <p:pic>
        <p:nvPicPr>
          <p:cNvPr id="9" name="Рисунок 8" descr="Улыбающееся лицо без заливки">
            <a:extLst>
              <a:ext uri="{FF2B5EF4-FFF2-40B4-BE49-F238E27FC236}">
                <a16:creationId xmlns:a16="http://schemas.microsoft.com/office/drawing/2014/main" id="{634A4513-608B-401C-A302-80B8A5DA4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33367" y="3474720"/>
            <a:ext cx="1058833" cy="105883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30A63B-5A2C-4F26-9FB9-E38C13F6AB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8404" t="2163" r="11297" b="4262"/>
          <a:stretch/>
        </p:blipFill>
        <p:spPr>
          <a:xfrm rot="16200000">
            <a:off x="2295621" y="-249703"/>
            <a:ext cx="3651065" cy="6480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0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7"/>
          <p:cNvSpPr/>
          <p:nvPr/>
        </p:nvSpPr>
        <p:spPr>
          <a:xfrm>
            <a:off x="451800" y="383950"/>
            <a:ext cx="8240400" cy="694800"/>
          </a:xfrm>
          <a:prstGeom prst="roundRect">
            <a:avLst>
              <a:gd name="adj" fmla="val 50000"/>
            </a:avLst>
          </a:prstGeom>
          <a:solidFill>
            <a:srgbClr val="E2E2E2"/>
          </a:solidFill>
          <a:ln>
            <a:noFill/>
          </a:ln>
          <a:effectLst>
            <a:outerShdw blurRad="57150" dist="19050" dir="153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47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Выполнив эту работу мы узнали:</a:t>
            </a:r>
          </a:p>
        </p:txBody>
      </p:sp>
      <p:pic>
        <p:nvPicPr>
          <p:cNvPr id="9" name="Рисунок 8" descr="Улыбающееся лицо без заливки">
            <a:extLst>
              <a:ext uri="{FF2B5EF4-FFF2-40B4-BE49-F238E27FC236}">
                <a16:creationId xmlns:a16="http://schemas.microsoft.com/office/drawing/2014/main" id="{634A4513-608B-401C-A302-80B8A5DA4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33367" y="3474720"/>
            <a:ext cx="1058833" cy="105883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DE538A-8C88-4509-81CF-963068588E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20989" t="4909" r="12879" b="10880"/>
          <a:stretch/>
        </p:blipFill>
        <p:spPr>
          <a:xfrm rot="16200000">
            <a:off x="1894341" y="-133416"/>
            <a:ext cx="3648856" cy="619533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3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7"/>
          <p:cNvSpPr/>
          <p:nvPr/>
        </p:nvSpPr>
        <p:spPr>
          <a:xfrm>
            <a:off x="451800" y="383950"/>
            <a:ext cx="8240400" cy="694800"/>
          </a:xfrm>
          <a:prstGeom prst="roundRect">
            <a:avLst>
              <a:gd name="adj" fmla="val 50000"/>
            </a:avLst>
          </a:prstGeom>
          <a:solidFill>
            <a:srgbClr val="E2E2E2"/>
          </a:solidFill>
          <a:ln>
            <a:noFill/>
          </a:ln>
          <a:effectLst>
            <a:outerShdw blurRad="57150" dist="19050" dir="153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47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Выполнив эту работу мы узнали:</a:t>
            </a:r>
          </a:p>
        </p:txBody>
      </p:sp>
      <p:pic>
        <p:nvPicPr>
          <p:cNvPr id="9" name="Рисунок 8" descr="Улыбающееся лицо без заливки">
            <a:extLst>
              <a:ext uri="{FF2B5EF4-FFF2-40B4-BE49-F238E27FC236}">
                <a16:creationId xmlns:a16="http://schemas.microsoft.com/office/drawing/2014/main" id="{634A4513-608B-401C-A302-80B8A5DA4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33367" y="3474720"/>
            <a:ext cx="1058833" cy="105883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EE5FAA-5461-47E2-91ED-865644D844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7453" t="20333" r="5361" b="9820"/>
          <a:stretch/>
        </p:blipFill>
        <p:spPr>
          <a:xfrm>
            <a:off x="806334" y="1246909"/>
            <a:ext cx="5979135" cy="359259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2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7"/>
          <p:cNvSpPr/>
          <p:nvPr/>
        </p:nvSpPr>
        <p:spPr>
          <a:xfrm>
            <a:off x="451800" y="383950"/>
            <a:ext cx="8240400" cy="694800"/>
          </a:xfrm>
          <a:prstGeom prst="roundRect">
            <a:avLst>
              <a:gd name="adj" fmla="val 50000"/>
            </a:avLst>
          </a:prstGeom>
          <a:solidFill>
            <a:srgbClr val="E2E2E2"/>
          </a:solidFill>
          <a:ln>
            <a:noFill/>
          </a:ln>
          <a:effectLst>
            <a:outerShdw blurRad="57150" dist="19050" dir="153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47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Театр «Магнитные истории»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1C1AFE-41E4-4BC9-A03E-159B1377D1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4936" b="20482"/>
          <a:stretch/>
        </p:blipFill>
        <p:spPr>
          <a:xfrm>
            <a:off x="1596656" y="1159550"/>
            <a:ext cx="5738474" cy="3600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239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7"/>
          <p:cNvSpPr/>
          <p:nvPr/>
        </p:nvSpPr>
        <p:spPr>
          <a:xfrm>
            <a:off x="451800" y="383950"/>
            <a:ext cx="8240400" cy="694800"/>
          </a:xfrm>
          <a:prstGeom prst="roundRect">
            <a:avLst>
              <a:gd name="adj" fmla="val 50000"/>
            </a:avLst>
          </a:prstGeom>
          <a:solidFill>
            <a:srgbClr val="E2E2E2"/>
          </a:solidFill>
          <a:ln>
            <a:noFill/>
          </a:ln>
          <a:effectLst>
            <a:outerShdw blurRad="57150" dist="19050" dir="153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47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Магнитный </a:t>
            </a:r>
            <a:r>
              <a:rPr lang="ru-RU" dirty="0" err="1"/>
              <a:t>слайм</a:t>
            </a:r>
            <a:r>
              <a:rPr lang="ru-RU" dirty="0"/>
              <a:t> «Жорка-обжорка»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2B0D9B-2F57-4BC7-8706-2B2A49F0A4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91" t="25359" r="29431" b="18552"/>
          <a:stretch/>
        </p:blipFill>
        <p:spPr>
          <a:xfrm>
            <a:off x="5484629" y="1497341"/>
            <a:ext cx="3118883" cy="2884968"/>
          </a:xfrm>
          <a:prstGeom prst="round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2CDCC1-E26C-4B01-B990-74B57FEE8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488" y="1139825"/>
            <a:ext cx="4800000" cy="3600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1174687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45"/>
          <p:cNvPicPr preferRelativeResize="0"/>
          <p:nvPr/>
        </p:nvPicPr>
        <p:blipFill rotWithShape="1">
          <a:blip r:embed="rId3">
            <a:alphaModFix/>
          </a:blip>
          <a:srcRect t="49" b="39"/>
          <a:stretch/>
        </p:blipFill>
        <p:spPr>
          <a:xfrm rot="8742693">
            <a:off x="7111623" y="3448189"/>
            <a:ext cx="1550531" cy="2320772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5"/>
          <p:cNvSpPr/>
          <p:nvPr/>
        </p:nvSpPr>
        <p:spPr>
          <a:xfrm>
            <a:off x="238650" y="1093000"/>
            <a:ext cx="8666700" cy="2957400"/>
          </a:xfrm>
          <a:prstGeom prst="roundRect">
            <a:avLst>
              <a:gd name="adj" fmla="val 22980"/>
            </a:avLst>
          </a:prstGeom>
          <a:solidFill>
            <a:schemeClr val="dk2"/>
          </a:solidFill>
          <a:ln>
            <a:noFill/>
          </a:ln>
          <a:effectLst>
            <a:outerShdw blurRad="57150" dist="38100" dir="1332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45"/>
          <p:cNvSpPr txBox="1">
            <a:spLocks noGrp="1"/>
          </p:cNvSpPr>
          <p:nvPr>
            <p:ph type="title"/>
          </p:nvPr>
        </p:nvSpPr>
        <p:spPr>
          <a:xfrm>
            <a:off x="2248426" y="1930403"/>
            <a:ext cx="5736078" cy="112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ДО НОВЫХ</a:t>
            </a:r>
            <a:br>
              <a:rPr lang="ru-RU" dirty="0"/>
            </a:br>
            <a:r>
              <a:rPr lang="ru-RU" dirty="0"/>
              <a:t>ВСТРЕЧ!!!</a:t>
            </a:r>
            <a:endParaRPr dirty="0"/>
          </a:p>
        </p:txBody>
      </p:sp>
      <p:pic>
        <p:nvPicPr>
          <p:cNvPr id="297" name="Google Shape;29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939678">
            <a:off x="313350" y="266775"/>
            <a:ext cx="2022748" cy="175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50"/>
          <p:cNvPicPr preferRelativeResize="0"/>
          <p:nvPr/>
        </p:nvPicPr>
        <p:blipFill>
          <a:blip r:embed="rId3"/>
          <a:srcRect/>
          <a:stretch/>
        </p:blipFill>
        <p:spPr>
          <a:xfrm>
            <a:off x="495090" y="343339"/>
            <a:ext cx="3342617" cy="445682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28575" dist="28575" dir="1518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" name="Google Shape;256;p41">
            <a:extLst>
              <a:ext uri="{FF2B5EF4-FFF2-40B4-BE49-F238E27FC236}">
                <a16:creationId xmlns:a16="http://schemas.microsoft.com/office/drawing/2014/main" id="{F5F59AE7-D331-449E-A1B5-4ACCA4084D6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1493648" flipH="1">
            <a:off x="3543322" y="2789879"/>
            <a:ext cx="2386880" cy="207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13;p50">
            <a:extLst>
              <a:ext uri="{FF2B5EF4-FFF2-40B4-BE49-F238E27FC236}">
                <a16:creationId xmlns:a16="http://schemas.microsoft.com/office/drawing/2014/main" id="{9CC18C12-4A19-4A33-8DB8-8DA116805FBF}"/>
              </a:ext>
            </a:extLst>
          </p:cNvPr>
          <p:cNvPicPr preferRelativeResize="0"/>
          <p:nvPr/>
        </p:nvPicPr>
        <p:blipFill>
          <a:blip r:embed="rId5"/>
          <a:srcRect/>
          <a:stretch/>
        </p:blipFill>
        <p:spPr>
          <a:xfrm>
            <a:off x="3990110" y="623497"/>
            <a:ext cx="4580060" cy="3435044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28575" dist="28575" dir="1518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6277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E0863F-35F0-437A-A9A4-13C215ABE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416" y="357590"/>
            <a:ext cx="3232043" cy="234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FD2043-7833-49A3-BF7B-581BC9760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271" y="344403"/>
            <a:ext cx="3199120" cy="2304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4B567F-B3EE-4E7A-9C2E-49C77D2D2D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663" t="32500" r="65504" b="35614"/>
          <a:stretch/>
        </p:blipFill>
        <p:spPr>
          <a:xfrm>
            <a:off x="3319696" y="231258"/>
            <a:ext cx="595433" cy="540000"/>
          </a:xfrm>
          <a:prstGeom prst="ellipse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950BDF-2798-4EF0-B927-733F8A7224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669" t="1448" r="33172" b="66666"/>
          <a:stretch/>
        </p:blipFill>
        <p:spPr>
          <a:xfrm>
            <a:off x="4625053" y="231258"/>
            <a:ext cx="595433" cy="540000"/>
          </a:xfrm>
          <a:prstGeom prst="ellipse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E620F0-D35B-4C32-A21D-4B9448BF20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420" t="64832" r="32420" b="3282"/>
          <a:stretch/>
        </p:blipFill>
        <p:spPr>
          <a:xfrm>
            <a:off x="548271" y="298486"/>
            <a:ext cx="595433" cy="540000"/>
          </a:xfrm>
          <a:prstGeom prst="ellipse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19B7C38-0CB0-4451-8C1D-6416DAB1AD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9258" t="30632" r="11300" b="3750"/>
          <a:stretch/>
        </p:blipFill>
        <p:spPr>
          <a:xfrm rot="16200000">
            <a:off x="1470411" y="2046608"/>
            <a:ext cx="2225715" cy="3276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E4CAB22-9194-4ECC-BB7D-D2C859F3593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3147" t="4496" r="9259" b="2930"/>
          <a:stretch/>
        </p:blipFill>
        <p:spPr>
          <a:xfrm rot="5400000">
            <a:off x="4884953" y="2035674"/>
            <a:ext cx="2299238" cy="324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6299DA9-07A9-4381-B235-F468E0B063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669" t="1448" r="33172" b="66666"/>
          <a:stretch/>
        </p:blipFill>
        <p:spPr>
          <a:xfrm>
            <a:off x="751965" y="2491152"/>
            <a:ext cx="595433" cy="540000"/>
          </a:xfrm>
          <a:prstGeom prst="ellipse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2243048-1F1D-48F0-A759-172895C6E9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645" t="33349" r="32196" b="34765"/>
          <a:stretch/>
        </p:blipFill>
        <p:spPr>
          <a:xfrm>
            <a:off x="7356855" y="2427590"/>
            <a:ext cx="595433" cy="540000"/>
          </a:xfrm>
          <a:prstGeom prst="ellipse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03C46B5-3FC4-49FD-9D73-2F5D0AB354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140" t="34057" r="1701" b="34057"/>
          <a:stretch/>
        </p:blipFill>
        <p:spPr>
          <a:xfrm>
            <a:off x="4000810" y="2301750"/>
            <a:ext cx="595433" cy="540000"/>
          </a:xfrm>
          <a:prstGeom prst="ellipse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E1641DE-3688-4B0B-8DAF-29F3641C92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420" t="64832" r="32420" b="3282"/>
          <a:stretch/>
        </p:blipFill>
        <p:spPr>
          <a:xfrm>
            <a:off x="7756666" y="122472"/>
            <a:ext cx="595433" cy="54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4292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A8E19C2-AD57-4335-B017-321BE5958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979" y="532701"/>
            <a:ext cx="5178177" cy="407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208B88-0A7D-4138-82CB-718E50812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403" y="396586"/>
            <a:ext cx="5608976" cy="4402076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F2716E8-950D-436D-A797-255BE81761BC}"/>
              </a:ext>
            </a:extLst>
          </p:cNvPr>
          <p:cNvSpPr/>
          <p:nvPr/>
        </p:nvSpPr>
        <p:spPr>
          <a:xfrm>
            <a:off x="983370" y="344838"/>
            <a:ext cx="7212673" cy="44538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BD073B81-7151-4115-99A6-D605C0AB1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746" y="396586"/>
            <a:ext cx="4100946" cy="410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2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51B5BE-5D0B-46AA-863F-E6FA2BDA2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4529" y="348961"/>
            <a:ext cx="7810500" cy="46672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962CDC-E43B-43DC-82A9-3A7DC7EC4B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0006" y="-1623681"/>
            <a:ext cx="3829567" cy="1942934"/>
          </a:xfrm>
          <a:prstGeom prst="rect">
            <a:avLst/>
          </a:prstGeom>
        </p:spPr>
      </p:pic>
      <p:pic>
        <p:nvPicPr>
          <p:cNvPr id="8" name="Google Shape;256;p41">
            <a:extLst>
              <a:ext uri="{FF2B5EF4-FFF2-40B4-BE49-F238E27FC236}">
                <a16:creationId xmlns:a16="http://schemas.microsoft.com/office/drawing/2014/main" id="{F5F59AE7-D331-449E-A1B5-4ACCA4084D6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1493648" flipH="1">
            <a:off x="5642375" y="2468792"/>
            <a:ext cx="2386880" cy="207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B00A0A9-B528-46F5-AB59-F4C6F96B5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746" y="396586"/>
            <a:ext cx="4100946" cy="410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84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0.03055 C -0.02344 0.00741 -0.1059 -0.01605 -0.13438 -0.01605 C -0.31649 -0.01605 -0.50365 0.34475 -0.50365 0.70586 C -0.50365 0.52376 -0.59722 0.34475 -0.68576 0.34475 C -0.77934 0.34475 -0.86771 0.52654 -0.86771 0.70586 C -0.86771 0.61666 -0.91458 0.52376 -0.96129 0.52376 C -1.00816 0.52376 -1.05486 0.61296 -1.05486 0.70586 C -1.05486 0.65926 -1.07813 0.61666 -1.10156 0.61666 C -1.125 0.61666 -1.14844 0.66296 -1.14844 0.70586 C -1.14844 0.68241 -1.16059 0.65926 -1.1717 0.65926 C -1.17778 0.65926 -1.19514 0.68241 -1.19514 0.70586 C -1.19514 0.69413 -1.20122 0.68241 -1.20729 0.68241 C -1.20729 0.67994 -1.21962 0.69413 -1.21962 0.70586 C -1.21962 0.70031 -1.21962 0.69413 -1.2257 0.69413 C -1.2257 0.69691 -1.23177 0.69938 -1.23177 0.70586 C -1.23177 0.70308 -1.23177 0.70031 -1.23177 0.69691 C -1.23785 0.69691 -1.23785 0.69938 -1.23785 0.70216 C -1.24392 0.70216 -1.24392 0.69938 -1.24392 0.69691 C -1.25017 0.69691 -1.25017 0.69938 -1.25017 0.70216 " pathEditMode="relative" rAng="0" ptsTypes="AAAAAAAAAAAAAAAAAAA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17" y="314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3"/>
          <p:cNvSpPr/>
          <p:nvPr/>
        </p:nvSpPr>
        <p:spPr>
          <a:xfrm>
            <a:off x="3765900" y="512025"/>
            <a:ext cx="4757100" cy="2021400"/>
          </a:xfrm>
          <a:prstGeom prst="roundRect">
            <a:avLst>
              <a:gd name="adj" fmla="val 22980"/>
            </a:avLst>
          </a:prstGeom>
          <a:solidFill>
            <a:schemeClr val="lt1"/>
          </a:solidFill>
          <a:ln>
            <a:noFill/>
          </a:ln>
          <a:effectLst>
            <a:outerShdw blurRad="57150" dist="38100" dir="1332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43"/>
          <p:cNvSpPr txBox="1">
            <a:spLocks noGrp="1"/>
          </p:cNvSpPr>
          <p:nvPr>
            <p:ph type="body" idx="1"/>
          </p:nvPr>
        </p:nvSpPr>
        <p:spPr>
          <a:xfrm>
            <a:off x="3915350" y="697150"/>
            <a:ext cx="4548600" cy="16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ТЕОРЕТИЧЕСКАЯ ЧАСТЬ</a:t>
            </a:r>
            <a:endParaRPr dirty="0"/>
          </a:p>
        </p:txBody>
      </p:sp>
      <p:sp>
        <p:nvSpPr>
          <p:cNvPr id="9" name="Google Shape;193;p36">
            <a:extLst>
              <a:ext uri="{FF2B5EF4-FFF2-40B4-BE49-F238E27FC236}">
                <a16:creationId xmlns:a16="http://schemas.microsoft.com/office/drawing/2014/main" id="{5BBF6000-CE2B-4DCA-9469-7FAB5B3795C9}"/>
              </a:ext>
            </a:extLst>
          </p:cNvPr>
          <p:cNvSpPr txBox="1"/>
          <p:nvPr/>
        </p:nvSpPr>
        <p:spPr>
          <a:xfrm>
            <a:off x="4720920" y="2991928"/>
            <a:ext cx="3413092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 dirty="0">
                <a:solidFill>
                  <a:schemeClr val="dk1"/>
                </a:solidFill>
                <a:latin typeface="Manrope"/>
              </a:rPr>
              <a:t>“Вот перед вами обычный магнит,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 dirty="0">
                <a:solidFill>
                  <a:schemeClr val="dk1"/>
                </a:solidFill>
                <a:latin typeface="Manrope"/>
              </a:rPr>
              <a:t>Много секретов в себе он хранит”.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0"/>
          <p:cNvSpPr txBox="1">
            <a:spLocks noGrp="1"/>
          </p:cNvSpPr>
          <p:nvPr>
            <p:ph type="title"/>
          </p:nvPr>
        </p:nvSpPr>
        <p:spPr>
          <a:xfrm>
            <a:off x="4798243" y="631598"/>
            <a:ext cx="3926657" cy="38367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dirty="0"/>
              <a:t>Старинная легенда рассказывает о пастухе по имени Магнус. Он обнаружил однажды, что железный наконечник его палки и гвозди сандалий притягиваются к чёрному камню. Этот камень стали называть «камнем Магнуса» или просто «магнитом».</a:t>
            </a:r>
          </a:p>
        </p:txBody>
      </p:sp>
      <p:pic>
        <p:nvPicPr>
          <p:cNvPr id="413" name="Google Shape;413;p50"/>
          <p:cNvPicPr preferRelativeResize="0"/>
          <p:nvPr/>
        </p:nvPicPr>
        <p:blipFill>
          <a:blip r:embed="rId3"/>
          <a:srcRect/>
          <a:stretch/>
        </p:blipFill>
        <p:spPr>
          <a:xfrm>
            <a:off x="546757" y="1025167"/>
            <a:ext cx="4091232" cy="3068424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28575" dist="28575" dir="1518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0658036"/>
      </p:ext>
    </p:extLst>
  </p:cSld>
  <p:clrMapOvr>
    <a:masterClrMapping/>
  </p:clrMapOvr>
</p:sld>
</file>

<file path=ppt/theme/theme1.xml><?xml version="1.0" encoding="utf-8"?>
<a:theme xmlns:a="http://schemas.openxmlformats.org/drawingml/2006/main" name="All About Magnetism for Pre-K by Slidesgo">
  <a:themeElements>
    <a:clrScheme name="Simple Light">
      <a:dk1>
        <a:srgbClr val="000000"/>
      </a:dk1>
      <a:lt1>
        <a:srgbClr val="E2E2E2"/>
      </a:lt1>
      <a:dk2>
        <a:srgbClr val="FFFFFF"/>
      </a:dk2>
      <a:lt2>
        <a:srgbClr val="E22727"/>
      </a:lt2>
      <a:accent1>
        <a:srgbClr val="3261C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14941</TotalTime>
  <Words>262</Words>
  <Application>Microsoft Office PowerPoint</Application>
  <PresentationFormat>Экран (16:9)</PresentationFormat>
  <Paragraphs>47</Paragraphs>
  <Slides>37</Slides>
  <Notes>37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3" baseType="lpstr">
      <vt:lpstr>Arial</vt:lpstr>
      <vt:lpstr>Fredoka One</vt:lpstr>
      <vt:lpstr>Manrope</vt:lpstr>
      <vt:lpstr>Manrope Medium</vt:lpstr>
      <vt:lpstr>Rowdies</vt:lpstr>
      <vt:lpstr>All About Magnetism for Pre-K by Slidesgo</vt:lpstr>
      <vt:lpstr>НЕВИДИМАЯ СИЛА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Старинная легенда рассказывает о пастухе по имени Магнус. Он обнаружил однажды, что железный наконечник его палки и гвозди сандалий притягиваются к чёрному камню. Этот камень стали называть «камнем Магнуса» или просто «магнитом».</vt:lpstr>
      <vt:lpstr>Магниты бывают естественные (природные) и искусственные. В природе магниты встречаются в виде кусков камня – магнетита.  </vt:lpstr>
      <vt:lpstr>А искусственные магниты получают намагничиванием железа в магнитном поле.</vt:lpstr>
      <vt:lpstr>МАГНИТЫ В ЖИЗНИ ЧЕЛОВЕКА</vt:lpstr>
      <vt:lpstr>МАГНИТЫ В ЖИЗНИ ЧЕЛОВЕКА</vt:lpstr>
      <vt:lpstr>МАГНИТЫ В ЖИЗНИ ЧЕЛОВЕКА</vt:lpstr>
      <vt:lpstr>МАГНИТЫ В ЖИЗНИ ЧЕЛОВЕКА</vt:lpstr>
      <vt:lpstr>МАГНИТЫ В ЖИЗНИ ЧЕЛОВЕКА</vt:lpstr>
      <vt:lpstr>Презентация PowerPoint</vt:lpstr>
      <vt:lpstr>ОПЫТ</vt:lpstr>
      <vt:lpstr>Что магнитится?</vt:lpstr>
      <vt:lpstr>Что магнитится?</vt:lpstr>
      <vt:lpstr>ОПЫТ</vt:lpstr>
      <vt:lpstr>Магниты действуют на расстоянии.</vt:lpstr>
      <vt:lpstr>Магниты действуют на расстоянии.</vt:lpstr>
      <vt:lpstr>ОПЫТ</vt:lpstr>
      <vt:lpstr>Можно ли увидеть магнитное поле ?</vt:lpstr>
      <vt:lpstr>Можно ли увидеть магнитное поле ?</vt:lpstr>
      <vt:lpstr>ОПЫТ</vt:lpstr>
      <vt:lpstr>Магнит действует через другие материалы</vt:lpstr>
      <vt:lpstr>Магнит действует через другие материалы</vt:lpstr>
      <vt:lpstr>Презентация PowerPoint</vt:lpstr>
      <vt:lpstr>Выполнив эту работу мы узнали:</vt:lpstr>
      <vt:lpstr>Выполнив эту работу мы узнали:</vt:lpstr>
      <vt:lpstr>Выполнив эту работу мы узнали:</vt:lpstr>
      <vt:lpstr>Выполнив эту работу мы узнали:</vt:lpstr>
      <vt:lpstr>Театр «Магнитные истории»</vt:lpstr>
      <vt:lpstr>Магнитный слайм «Жорка-обжорка»</vt:lpstr>
      <vt:lpstr>ДО НОВЫХ ВСТРЕЧ!!!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НЕВИДИМАЯ СИЛА МАГНИТА</dc:title>
  <dc:creator>Professional</dc:creator>
  <cp:lastModifiedBy>Professional</cp:lastModifiedBy>
  <cp:revision>40</cp:revision>
  <dcterms:modified xsi:type="dcterms:W3CDTF">2024-03-17T07:54:56Z</dcterms:modified>
</cp:coreProperties>
</file>